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</p:sldIdLst>
  <p:sldSz cy="5143500" cx="9144000"/>
  <p:notesSz cx="6858000" cy="9144000"/>
  <p:embeddedFontLst>
    <p:embeddedFont>
      <p:font typeface="IBM Plex Sans"/>
      <p:regular r:id="rId81"/>
      <p:bold r:id="rId82"/>
      <p:italic r:id="rId83"/>
      <p:boldItalic r:id="rId84"/>
    </p:embeddedFont>
    <p:embeddedFont>
      <p:font typeface="IBM Plex Sans Light"/>
      <p:regular r:id="rId85"/>
      <p:bold r:id="rId86"/>
      <p:italic r:id="rId87"/>
      <p:boldItalic r:id="rId88"/>
    </p:embeddedFont>
    <p:embeddedFont>
      <p:font typeface="Roboto"/>
      <p:regular r:id="rId89"/>
      <p:bold r:id="rId90"/>
      <p:italic r:id="rId91"/>
      <p:boldItalic r:id="rId92"/>
    </p:embeddedFont>
    <p:embeddedFont>
      <p:font typeface="IBM Plex Sans ExtraLight"/>
      <p:regular r:id="rId93"/>
      <p:bold r:id="rId94"/>
      <p:italic r:id="rId95"/>
      <p:boldItalic r:id="rId9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84" Type="http://schemas.openxmlformats.org/officeDocument/2006/relationships/font" Target="fonts/IBMPlexSans-boldItalic.fntdata"/><Relationship Id="rId83" Type="http://schemas.openxmlformats.org/officeDocument/2006/relationships/font" Target="fonts/IBMPlexSans-italic.fntdata"/><Relationship Id="rId42" Type="http://schemas.openxmlformats.org/officeDocument/2006/relationships/slide" Target="slides/slide37.xml"/><Relationship Id="rId86" Type="http://schemas.openxmlformats.org/officeDocument/2006/relationships/font" Target="fonts/IBMPlexSansLight-bold.fntdata"/><Relationship Id="rId41" Type="http://schemas.openxmlformats.org/officeDocument/2006/relationships/slide" Target="slides/slide36.xml"/><Relationship Id="rId85" Type="http://schemas.openxmlformats.org/officeDocument/2006/relationships/font" Target="fonts/IBMPlexSansLight-regular.fntdata"/><Relationship Id="rId44" Type="http://schemas.openxmlformats.org/officeDocument/2006/relationships/slide" Target="slides/slide39.xml"/><Relationship Id="rId88" Type="http://schemas.openxmlformats.org/officeDocument/2006/relationships/font" Target="fonts/IBMPlexSansLight-boldItalic.fntdata"/><Relationship Id="rId43" Type="http://schemas.openxmlformats.org/officeDocument/2006/relationships/slide" Target="slides/slide38.xml"/><Relationship Id="rId87" Type="http://schemas.openxmlformats.org/officeDocument/2006/relationships/font" Target="fonts/IBMPlexSansLight-italic.fntdata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9" Type="http://schemas.openxmlformats.org/officeDocument/2006/relationships/font" Target="fonts/Roboto-regular.fntdata"/><Relationship Id="rId80" Type="http://schemas.openxmlformats.org/officeDocument/2006/relationships/slide" Target="slides/slide75.xml"/><Relationship Id="rId82" Type="http://schemas.openxmlformats.org/officeDocument/2006/relationships/font" Target="fonts/IBMPlexSans-bold.fntdata"/><Relationship Id="rId81" Type="http://schemas.openxmlformats.org/officeDocument/2006/relationships/font" Target="fonts/IBMPlexSans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slide" Target="slides/slide72.xml"/><Relationship Id="rId32" Type="http://schemas.openxmlformats.org/officeDocument/2006/relationships/slide" Target="slides/slide27.xml"/><Relationship Id="rId76" Type="http://schemas.openxmlformats.org/officeDocument/2006/relationships/slide" Target="slides/slide71.xml"/><Relationship Id="rId35" Type="http://schemas.openxmlformats.org/officeDocument/2006/relationships/slide" Target="slides/slide30.xml"/><Relationship Id="rId79" Type="http://schemas.openxmlformats.org/officeDocument/2006/relationships/slide" Target="slides/slide74.xml"/><Relationship Id="rId34" Type="http://schemas.openxmlformats.org/officeDocument/2006/relationships/slide" Target="slides/slide29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95" Type="http://schemas.openxmlformats.org/officeDocument/2006/relationships/font" Target="fonts/IBMPlexSansExtraLight-italic.fntdata"/><Relationship Id="rId50" Type="http://schemas.openxmlformats.org/officeDocument/2006/relationships/slide" Target="slides/slide45.xml"/><Relationship Id="rId94" Type="http://schemas.openxmlformats.org/officeDocument/2006/relationships/font" Target="fonts/IBMPlexSansExtraLight-bold.fntdata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96" Type="http://schemas.openxmlformats.org/officeDocument/2006/relationships/font" Target="fonts/IBMPlexSansExtraLight-boldItalic.fntdata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91" Type="http://schemas.openxmlformats.org/officeDocument/2006/relationships/font" Target="fonts/Roboto-italic.fntdata"/><Relationship Id="rId90" Type="http://schemas.openxmlformats.org/officeDocument/2006/relationships/font" Target="fonts/Roboto-bold.fntdata"/><Relationship Id="rId93" Type="http://schemas.openxmlformats.org/officeDocument/2006/relationships/font" Target="fonts/IBMPlexSansExtraLight-regular.fntdata"/><Relationship Id="rId92" Type="http://schemas.openxmlformats.org/officeDocument/2006/relationships/font" Target="fonts/Roboto-boldItalic.fntdata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d370a25d15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d370a25d15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d370a25d15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d370a25d15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d370a25d15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d370a25d15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d370a25d15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d370a25d15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d370a25d15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d370a25d15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d370a25d15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d370a25d15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d370a25d15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d370a25d15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d370a25d15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d370a25d15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d370a25d15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d370a25d15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d370a25d15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d370a25d15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d370a25d1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d370a25d1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d370a25d15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d370a25d15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d370a25d15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d370a25d15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d370a25d15_0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d370a25d15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d370a25d15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d370a25d15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d370a25d15_0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d370a25d15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d370a25d15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d370a25d15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d370a25d15_0_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d370a25d15_0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d370a25d15_0_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d370a25d15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d370a25d15_0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d370a25d15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d370a25d15_0_2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d370a25d15_0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d370a25d15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d370a25d15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d370a25d15_0_2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d370a25d15_0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d370a25d15_0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d370a25d15_0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d370a25d15_0_2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d370a25d15_0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d370a25d15_0_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d370a25d15_0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d370a25d15_0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d370a25d15_0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d370a25d15_0_2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d370a25d15_0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d370a25d15_0_2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d370a25d15_0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d370a25d15_0_2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d370a25d15_0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d370a25d15_0_2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d370a25d15_0_2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d370a25d15_0_3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d370a25d15_0_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d370a25d15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d370a25d15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d370a25d15_0_3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d370a25d15_0_3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d370a25d15_0_3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d370a25d15_0_3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d370a25d15_0_3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d370a25d15_0_3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d370a25d15_0_3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d370a25d15_0_3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d370a25d15_0_3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d370a25d15_0_3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d370a25d15_0_3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d370a25d15_0_3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d370a25d15_0_3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d370a25d15_0_3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d370a25d15_0_3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d370a25d15_0_3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d370a25d15_0_3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d370a25d15_0_3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d370a25d15_0_3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d370a25d15_0_3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d370a25d15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d370a25d15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d370a25d15_0_3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d370a25d15_0_3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d370a25d15_0_4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d370a25d15_0_4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d370a25d15_0_4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d370a25d15_0_4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d370a25d15_0_4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d370a25d15_0_4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d370a25d15_0_4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d370a25d15_0_4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d370a25d15_0_4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d370a25d15_0_4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d370a25d15_0_4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d370a25d15_0_4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d370a25d15_0_4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d370a25d15_0_4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d370a25d15_0_4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d370a25d15_0_4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d370a25d15_0_4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d370a25d15_0_4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d370a25d15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d370a25d15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d370a25d15_0_4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d370a25d15_0_4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d370a25d15_0_4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d370a25d15_0_4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d370a25d15_0_4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d370a25d15_0_4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d370a25d15_0_4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d370a25d15_0_4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d370a25d15_0_4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d370a25d15_0_4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d370a25d15_0_5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d370a25d15_0_5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d370a25d15_0_5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7" name="Google Shape;657;gd370a25d15_0_5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d370a25d15_0_5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d370a25d15_0_5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d370a25d15_0_5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d370a25d15_0_5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d370a25d15_0_5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d370a25d15_0_5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d370a25d15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d370a25d15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d370a25d15_0_5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d370a25d15_0_5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d370a25d15_0_5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d370a25d15_0_5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d370a25d15_0_5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d370a25d15_0_5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d370a25d15_0_5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d370a25d15_0_5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d370a25d15_0_5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d370a25d15_0_5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d370a25d15_0_5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d370a25d15_0_5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d370a25d15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d370a25d15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d370a25d15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d370a25d15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Relationship Id="rId4" Type="http://schemas.openxmlformats.org/officeDocument/2006/relationships/image" Target="../media/image15.png"/><Relationship Id="rId5" Type="http://schemas.openxmlformats.org/officeDocument/2006/relationships/image" Target="../media/image14.png"/><Relationship Id="rId6" Type="http://schemas.openxmlformats.org/officeDocument/2006/relationships/image" Target="../media/image17.png"/><Relationship Id="rId7" Type="http://schemas.openxmlformats.org/officeDocument/2006/relationships/image" Target="../media/image23.png"/><Relationship Id="rId8" Type="http://schemas.openxmlformats.org/officeDocument/2006/relationships/image" Target="../media/image3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Relationship Id="rId4" Type="http://schemas.openxmlformats.org/officeDocument/2006/relationships/image" Target="../media/image22.jpg"/><Relationship Id="rId5" Type="http://schemas.openxmlformats.org/officeDocument/2006/relationships/image" Target="../media/image2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jpg"/><Relationship Id="rId4" Type="http://schemas.openxmlformats.org/officeDocument/2006/relationships/image" Target="../media/image28.jpg"/><Relationship Id="rId5" Type="http://schemas.openxmlformats.org/officeDocument/2006/relationships/image" Target="../media/image21.jpg"/><Relationship Id="rId6" Type="http://schemas.openxmlformats.org/officeDocument/2006/relationships/image" Target="../media/image3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0.jpg"/><Relationship Id="rId4" Type="http://schemas.openxmlformats.org/officeDocument/2006/relationships/image" Target="../media/image2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6.jpg"/><Relationship Id="rId4" Type="http://schemas.openxmlformats.org/officeDocument/2006/relationships/image" Target="../media/image45.jpg"/><Relationship Id="rId5" Type="http://schemas.openxmlformats.org/officeDocument/2006/relationships/image" Target="../media/image4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5.jpg"/><Relationship Id="rId4" Type="http://schemas.openxmlformats.org/officeDocument/2006/relationships/image" Target="../media/image37.jpg"/><Relationship Id="rId5" Type="http://schemas.openxmlformats.org/officeDocument/2006/relationships/image" Target="../media/image4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6.jpg"/><Relationship Id="rId4" Type="http://schemas.openxmlformats.org/officeDocument/2006/relationships/image" Target="../media/image40.jpg"/><Relationship Id="rId5" Type="http://schemas.openxmlformats.org/officeDocument/2006/relationships/image" Target="../media/image42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8.jpg"/><Relationship Id="rId4" Type="http://schemas.openxmlformats.org/officeDocument/2006/relationships/image" Target="../media/image49.jpg"/><Relationship Id="rId5" Type="http://schemas.openxmlformats.org/officeDocument/2006/relationships/image" Target="../media/image44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3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7.jpg"/><Relationship Id="rId4" Type="http://schemas.openxmlformats.org/officeDocument/2006/relationships/image" Target="../media/image51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jpg"/><Relationship Id="rId4" Type="http://schemas.openxmlformats.org/officeDocument/2006/relationships/image" Target="../media/image30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8.jpg"/><Relationship Id="rId4" Type="http://schemas.openxmlformats.org/officeDocument/2006/relationships/image" Target="../media/image61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3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8.jpg"/><Relationship Id="rId4" Type="http://schemas.openxmlformats.org/officeDocument/2006/relationships/image" Target="../media/image64.jpg"/><Relationship Id="rId5" Type="http://schemas.openxmlformats.org/officeDocument/2006/relationships/image" Target="../media/image62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2.png"/><Relationship Id="rId4" Type="http://schemas.openxmlformats.org/officeDocument/2006/relationships/image" Target="../media/image7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6.png"/><Relationship Id="rId4" Type="http://schemas.openxmlformats.org/officeDocument/2006/relationships/image" Target="../media/image8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80.png"/><Relationship Id="rId4" Type="http://schemas.openxmlformats.org/officeDocument/2006/relationships/image" Target="../media/image7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9.png"/><Relationship Id="rId4" Type="http://schemas.openxmlformats.org/officeDocument/2006/relationships/image" Target="../media/image7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7.png"/><Relationship Id="rId4" Type="http://schemas.openxmlformats.org/officeDocument/2006/relationships/image" Target="../media/image9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25.png"/><Relationship Id="rId4" Type="http://schemas.openxmlformats.org/officeDocument/2006/relationships/image" Target="../media/image65.jpg"/><Relationship Id="rId5" Type="http://schemas.openxmlformats.org/officeDocument/2006/relationships/image" Target="../media/image66.jpg"/><Relationship Id="rId6" Type="http://schemas.openxmlformats.org/officeDocument/2006/relationships/image" Target="../media/image67.jpg"/><Relationship Id="rId7" Type="http://schemas.openxmlformats.org/officeDocument/2006/relationships/image" Target="../media/image71.jpg"/><Relationship Id="rId8" Type="http://schemas.openxmlformats.org/officeDocument/2006/relationships/image" Target="../media/image70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8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9.jpg"/><Relationship Id="rId4" Type="http://schemas.openxmlformats.org/officeDocument/2006/relationships/image" Target="../media/image82.png"/><Relationship Id="rId5" Type="http://schemas.openxmlformats.org/officeDocument/2006/relationships/image" Target="../media/image74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88.png"/><Relationship Id="rId4" Type="http://schemas.openxmlformats.org/officeDocument/2006/relationships/image" Target="../media/image83.jpg"/><Relationship Id="rId5" Type="http://schemas.openxmlformats.org/officeDocument/2006/relationships/image" Target="../media/image81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89.png"/><Relationship Id="rId4" Type="http://schemas.openxmlformats.org/officeDocument/2006/relationships/image" Target="../media/image84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92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86.jpg"/><Relationship Id="rId4" Type="http://schemas.openxmlformats.org/officeDocument/2006/relationships/image" Target="../media/image90.jpg"/><Relationship Id="rId5" Type="http://schemas.openxmlformats.org/officeDocument/2006/relationships/image" Target="../media/image85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9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06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00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09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04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01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hyperlink" Target="http://www.specteks37.ru/" TargetMode="External"/><Relationship Id="rId4" Type="http://schemas.openxmlformats.org/officeDocument/2006/relationships/image" Target="../media/image99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95.jpg"/><Relationship Id="rId4" Type="http://schemas.openxmlformats.org/officeDocument/2006/relationships/image" Target="../media/image9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Relationship Id="rId4" Type="http://schemas.openxmlformats.org/officeDocument/2006/relationships/image" Target="../media/image13.jpg"/><Relationship Id="rId5" Type="http://schemas.openxmlformats.org/officeDocument/2006/relationships/image" Target="../media/image5.jpg"/><Relationship Id="rId6" Type="http://schemas.openxmlformats.org/officeDocument/2006/relationships/image" Target="../media/image10.jpg"/><Relationship Id="rId7" Type="http://schemas.openxmlformats.org/officeDocument/2006/relationships/image" Target="../media/image7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07.jpg"/><Relationship Id="rId4" Type="http://schemas.openxmlformats.org/officeDocument/2006/relationships/image" Target="../media/image112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97.jpg"/><Relationship Id="rId4" Type="http://schemas.openxmlformats.org/officeDocument/2006/relationships/image" Target="../media/image102.jpg"/><Relationship Id="rId5" Type="http://schemas.openxmlformats.org/officeDocument/2006/relationships/image" Target="../media/image96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98.jpg"/><Relationship Id="rId4" Type="http://schemas.openxmlformats.org/officeDocument/2006/relationships/image" Target="../media/image103.jpg"/><Relationship Id="rId5" Type="http://schemas.openxmlformats.org/officeDocument/2006/relationships/image" Target="../media/image105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11.jpg"/><Relationship Id="rId4" Type="http://schemas.openxmlformats.org/officeDocument/2006/relationships/image" Target="../media/image108.jpg"/><Relationship Id="rId5" Type="http://schemas.openxmlformats.org/officeDocument/2006/relationships/image" Target="../media/image110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13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128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127.png"/><Relationship Id="rId4" Type="http://schemas.openxmlformats.org/officeDocument/2006/relationships/image" Target="../media/image114.png"/><Relationship Id="rId5" Type="http://schemas.openxmlformats.org/officeDocument/2006/relationships/image" Target="../media/image115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1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Relationship Id="rId4" Type="http://schemas.openxmlformats.org/officeDocument/2006/relationships/image" Target="../media/image18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121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122.jpg"/><Relationship Id="rId4" Type="http://schemas.openxmlformats.org/officeDocument/2006/relationships/image" Target="../media/image120.jpg"/><Relationship Id="rId5" Type="http://schemas.openxmlformats.org/officeDocument/2006/relationships/image" Target="../media/image123.jpg"/><Relationship Id="rId6" Type="http://schemas.openxmlformats.org/officeDocument/2006/relationships/image" Target="../media/image124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129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26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117.jpg"/><Relationship Id="rId4" Type="http://schemas.openxmlformats.org/officeDocument/2006/relationships/image" Target="../media/image116.jpg"/><Relationship Id="rId5" Type="http://schemas.openxmlformats.org/officeDocument/2006/relationships/image" Target="../media/image11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g"/><Relationship Id="rId4" Type="http://schemas.openxmlformats.org/officeDocument/2006/relationships/image" Target="../media/image9.jpg"/><Relationship Id="rId5" Type="http://schemas.openxmlformats.org/officeDocument/2006/relationships/image" Target="../media/image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Relationship Id="rId4" Type="http://schemas.openxmlformats.org/officeDocument/2006/relationships/image" Target="../media/image12.jpg"/><Relationship Id="rId5" Type="http://schemas.openxmlformats.org/officeDocument/2006/relationships/image" Target="../media/image1.jpg"/><Relationship Id="rId6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/>
          <p:nvPr/>
        </p:nvSpPr>
        <p:spPr>
          <a:xfrm>
            <a:off x="1815025" y="254325"/>
            <a:ext cx="5363400" cy="8268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2"/>
          <p:cNvSpPr txBox="1"/>
          <p:nvPr>
            <p:ph type="title"/>
          </p:nvPr>
        </p:nvSpPr>
        <p:spPr>
          <a:xfrm>
            <a:off x="2295925" y="273000"/>
            <a:ext cx="4401600" cy="7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Аудитория</a:t>
            </a:r>
            <a:endParaRPr sz="35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pic>
        <p:nvPicPr>
          <p:cNvPr id="142" name="Google Shape;14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375" y="1232800"/>
            <a:ext cx="1790011" cy="241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2"/>
          <p:cNvPicPr preferRelativeResize="0"/>
          <p:nvPr/>
        </p:nvPicPr>
        <p:blipFill rotWithShape="1">
          <a:blip r:embed="rId4">
            <a:alphaModFix/>
          </a:blip>
          <a:srcRect b="12815" l="0" r="0" t="6681"/>
          <a:stretch/>
        </p:blipFill>
        <p:spPr>
          <a:xfrm>
            <a:off x="1926225" y="3015000"/>
            <a:ext cx="1322750" cy="1972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11597" y="1232800"/>
            <a:ext cx="1600440" cy="241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24396" y="3208324"/>
            <a:ext cx="1322752" cy="177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55502" y="1232800"/>
            <a:ext cx="1987950" cy="252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79700" y="3149825"/>
            <a:ext cx="1393100" cy="1855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3"/>
          <p:cNvSpPr/>
          <p:nvPr/>
        </p:nvSpPr>
        <p:spPr>
          <a:xfrm>
            <a:off x="2060000" y="170925"/>
            <a:ext cx="4572000" cy="606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3"/>
          <p:cNvSpPr txBox="1"/>
          <p:nvPr>
            <p:ph type="title"/>
          </p:nvPr>
        </p:nvSpPr>
        <p:spPr>
          <a:xfrm>
            <a:off x="2596200" y="52520"/>
            <a:ext cx="3526800" cy="7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Ориентиры</a:t>
            </a:r>
            <a:endParaRPr sz="35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pic>
        <p:nvPicPr>
          <p:cNvPr id="154" name="Google Shape;15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2010" y="1372670"/>
            <a:ext cx="4337284" cy="361843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3"/>
          <p:cNvSpPr txBox="1"/>
          <p:nvPr>
            <p:ph idx="1" type="body"/>
          </p:nvPr>
        </p:nvSpPr>
        <p:spPr>
          <a:xfrm>
            <a:off x="409150" y="853525"/>
            <a:ext cx="3525000" cy="5448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550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Primrose</a:t>
            </a:r>
            <a:endParaRPr sz="12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https://www.instagram.com/primrose_homewear/</a:t>
            </a:r>
            <a:endParaRPr sz="12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156" name="Google Shape;156;p23"/>
          <p:cNvSpPr txBox="1"/>
          <p:nvPr>
            <p:ph idx="1" type="body"/>
          </p:nvPr>
        </p:nvSpPr>
        <p:spPr>
          <a:xfrm>
            <a:off x="4359225" y="853525"/>
            <a:ext cx="3525000" cy="5448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550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Sleeper </a:t>
            </a:r>
            <a:endParaRPr sz="12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https://www.instagram.com/daily_sleeper/</a:t>
            </a:r>
            <a:endParaRPr sz="12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pic>
        <p:nvPicPr>
          <p:cNvPr id="157" name="Google Shape;15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075" y="1474525"/>
            <a:ext cx="3838209" cy="351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4"/>
          <p:cNvSpPr txBox="1"/>
          <p:nvPr>
            <p:ph idx="1" type="body"/>
          </p:nvPr>
        </p:nvSpPr>
        <p:spPr>
          <a:xfrm>
            <a:off x="4695750" y="904075"/>
            <a:ext cx="3525000" cy="5448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Sense Homewear</a:t>
            </a:r>
            <a:b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</a:b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https://www.instagram.com/sense_homewear</a:t>
            </a:r>
            <a:endParaRPr sz="12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163" name="Google Shape;163;p24"/>
          <p:cNvSpPr txBox="1"/>
          <p:nvPr>
            <p:ph idx="1" type="body"/>
          </p:nvPr>
        </p:nvSpPr>
        <p:spPr>
          <a:xfrm>
            <a:off x="152400" y="904075"/>
            <a:ext cx="3525000" cy="5448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ZZZ by Primrose</a:t>
            </a:r>
            <a:b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</a:b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https://www.instagram.com/zzz_by_primrose/</a:t>
            </a:r>
            <a:endParaRPr sz="12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164" name="Google Shape;164;p24"/>
          <p:cNvSpPr/>
          <p:nvPr/>
        </p:nvSpPr>
        <p:spPr>
          <a:xfrm>
            <a:off x="2060000" y="170925"/>
            <a:ext cx="4572000" cy="606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4"/>
          <p:cNvSpPr txBox="1"/>
          <p:nvPr>
            <p:ph type="title"/>
          </p:nvPr>
        </p:nvSpPr>
        <p:spPr>
          <a:xfrm>
            <a:off x="2596200" y="52520"/>
            <a:ext cx="3526800" cy="7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Ориентиры</a:t>
            </a:r>
            <a:endParaRPr sz="35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pic>
        <p:nvPicPr>
          <p:cNvPr id="166" name="Google Shape;16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75625"/>
            <a:ext cx="3705150" cy="329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5750" y="1530125"/>
            <a:ext cx="3857877" cy="346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2875" y="840425"/>
            <a:ext cx="3137951" cy="392242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5"/>
          <p:cNvSpPr/>
          <p:nvPr/>
        </p:nvSpPr>
        <p:spPr>
          <a:xfrm>
            <a:off x="1829025" y="254325"/>
            <a:ext cx="5052600" cy="8268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5"/>
          <p:cNvSpPr txBox="1"/>
          <p:nvPr>
            <p:ph type="title"/>
          </p:nvPr>
        </p:nvSpPr>
        <p:spPr>
          <a:xfrm>
            <a:off x="2748600" y="273000"/>
            <a:ext cx="3526800" cy="7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ДИЗАЙНЕР</a:t>
            </a:r>
            <a:endParaRPr sz="35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175" name="Google Shape;175;p25"/>
          <p:cNvSpPr txBox="1"/>
          <p:nvPr>
            <p:ph idx="1" type="body"/>
          </p:nvPr>
        </p:nvSpPr>
        <p:spPr>
          <a:xfrm>
            <a:off x="4385300" y="1651775"/>
            <a:ext cx="3794400" cy="17163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3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Ольга Федорович — дизайнер одежды, графический дизайнер. Законцила СПбГХА им Штиглица, работала как в российских масс-маркет компаниях (Concept Club, Melon Fashion Group), так и  модных брендах (Denis Simachev). Работает над визуалом медиа, форума и выставки Beinopen как арт-директор.</a:t>
            </a:r>
            <a:endParaRPr sz="13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6"/>
          <p:cNvSpPr/>
          <p:nvPr/>
        </p:nvSpPr>
        <p:spPr>
          <a:xfrm>
            <a:off x="2285990" y="219170"/>
            <a:ext cx="4572000" cy="10011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6"/>
          <p:cNvSpPr txBox="1"/>
          <p:nvPr>
            <p:ph type="title"/>
          </p:nvPr>
        </p:nvSpPr>
        <p:spPr>
          <a:xfrm>
            <a:off x="2808590" y="357320"/>
            <a:ext cx="3526800" cy="7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La Ju</a:t>
            </a:r>
            <a:endParaRPr sz="35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182" name="Google Shape;182;p26"/>
          <p:cNvSpPr txBox="1"/>
          <p:nvPr/>
        </p:nvSpPr>
        <p:spPr>
          <a:xfrm>
            <a:off x="4203590" y="117482"/>
            <a:ext cx="736800" cy="310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IBM Plex Sans Light"/>
                <a:ea typeface="IBM Plex Sans Light"/>
                <a:cs typeface="IBM Plex Sans Light"/>
                <a:sym typeface="IBM Plex Sans Light"/>
              </a:rPr>
              <a:t>Бренд</a:t>
            </a:r>
            <a:endParaRPr sz="400"/>
          </a:p>
        </p:txBody>
      </p:sp>
      <p:pic>
        <p:nvPicPr>
          <p:cNvPr id="183" name="Google Shape;18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25" y="1938400"/>
            <a:ext cx="2849551" cy="181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4401" y="1938400"/>
            <a:ext cx="2392518" cy="181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6"/>
          <p:cNvPicPr preferRelativeResize="0"/>
          <p:nvPr/>
        </p:nvPicPr>
        <p:blipFill rotWithShape="1">
          <a:blip r:embed="rId5">
            <a:alphaModFix/>
          </a:blip>
          <a:srcRect b="48985" l="34380" r="36410" t="26127"/>
          <a:stretch/>
        </p:blipFill>
        <p:spPr>
          <a:xfrm>
            <a:off x="6013099" y="1938403"/>
            <a:ext cx="3014779" cy="1816826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6"/>
          <p:cNvSpPr txBox="1"/>
          <p:nvPr/>
        </p:nvSpPr>
        <p:spPr>
          <a:xfrm>
            <a:off x="2931750" y="2751675"/>
            <a:ext cx="296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/>
              <a:t>&gt;</a:t>
            </a:r>
            <a:endParaRPr sz="1600"/>
          </a:p>
        </p:txBody>
      </p:sp>
      <p:sp>
        <p:nvSpPr>
          <p:cNvPr id="187" name="Google Shape;187;p26"/>
          <p:cNvSpPr txBox="1"/>
          <p:nvPr/>
        </p:nvSpPr>
        <p:spPr>
          <a:xfrm>
            <a:off x="5773175" y="2751675"/>
            <a:ext cx="296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/>
              <a:t>&gt;</a:t>
            </a:r>
            <a:endParaRPr sz="16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7"/>
          <p:cNvSpPr txBox="1"/>
          <p:nvPr>
            <p:ph type="title"/>
          </p:nvPr>
        </p:nvSpPr>
        <p:spPr>
          <a:xfrm>
            <a:off x="2808590" y="357320"/>
            <a:ext cx="3526800" cy="7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La Ju</a:t>
            </a:r>
            <a:endParaRPr sz="35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193" name="Google Shape;193;p27"/>
          <p:cNvSpPr txBox="1"/>
          <p:nvPr/>
        </p:nvSpPr>
        <p:spPr>
          <a:xfrm>
            <a:off x="4203590" y="117482"/>
            <a:ext cx="736800" cy="310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IBM Plex Sans Light"/>
                <a:ea typeface="IBM Plex Sans Light"/>
                <a:cs typeface="IBM Plex Sans Light"/>
                <a:sym typeface="IBM Plex Sans Light"/>
              </a:rPr>
              <a:t>Бренд</a:t>
            </a:r>
            <a:endParaRPr sz="400"/>
          </a:p>
        </p:txBody>
      </p:sp>
      <p:pic>
        <p:nvPicPr>
          <p:cNvPr id="194" name="Google Shape;19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6021" y="1082125"/>
            <a:ext cx="5741605" cy="406137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7"/>
          <p:cNvSpPr/>
          <p:nvPr/>
        </p:nvSpPr>
        <p:spPr>
          <a:xfrm>
            <a:off x="2285990" y="219170"/>
            <a:ext cx="4572000" cy="10011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8"/>
          <p:cNvSpPr/>
          <p:nvPr/>
        </p:nvSpPr>
        <p:spPr>
          <a:xfrm>
            <a:off x="2285990" y="386060"/>
            <a:ext cx="4572000" cy="10011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8"/>
          <p:cNvSpPr txBox="1"/>
          <p:nvPr>
            <p:ph type="title"/>
          </p:nvPr>
        </p:nvSpPr>
        <p:spPr>
          <a:xfrm>
            <a:off x="2808590" y="524210"/>
            <a:ext cx="3526800" cy="7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Ассортимент</a:t>
            </a:r>
            <a:endParaRPr sz="35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202" name="Google Shape;202;p28"/>
          <p:cNvSpPr txBox="1"/>
          <p:nvPr>
            <p:ph idx="1" type="body"/>
          </p:nvPr>
        </p:nvSpPr>
        <p:spPr>
          <a:xfrm>
            <a:off x="1379675" y="1892739"/>
            <a:ext cx="1936800" cy="4803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3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Базовые модели</a:t>
            </a:r>
            <a:endParaRPr sz="14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203" name="Google Shape;203;p28"/>
          <p:cNvSpPr txBox="1"/>
          <p:nvPr>
            <p:ph idx="1" type="body"/>
          </p:nvPr>
        </p:nvSpPr>
        <p:spPr>
          <a:xfrm>
            <a:off x="5827525" y="1892740"/>
            <a:ext cx="1936800" cy="4803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3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Ключевые модели</a:t>
            </a:r>
            <a:endParaRPr sz="14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cxnSp>
        <p:nvCxnSpPr>
          <p:cNvPr id="204" name="Google Shape;204;p28"/>
          <p:cNvCxnSpPr/>
          <p:nvPr/>
        </p:nvCxnSpPr>
        <p:spPr>
          <a:xfrm>
            <a:off x="2290375" y="2515228"/>
            <a:ext cx="4200" cy="594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5" name="Google Shape;205;p28"/>
          <p:cNvSpPr txBox="1"/>
          <p:nvPr>
            <p:ph idx="1" type="body"/>
          </p:nvPr>
        </p:nvSpPr>
        <p:spPr>
          <a:xfrm>
            <a:off x="904925" y="3186040"/>
            <a:ext cx="2973600" cy="15714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— сорочка;</a:t>
            </a:r>
            <a:br>
              <a:rPr lang="ru" sz="1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r>
              <a:rPr lang="ru" sz="1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— рубашка с коротким рукавом;</a:t>
            </a:r>
            <a:br>
              <a:rPr lang="ru" sz="1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r>
              <a:rPr lang="ru" sz="1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— рубашка с длинным рукавом;</a:t>
            </a:r>
            <a:br>
              <a:rPr lang="ru" sz="1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r>
              <a:rPr lang="ru" sz="1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— шорты;</a:t>
            </a:r>
            <a:br>
              <a:rPr lang="ru" sz="1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r>
              <a:rPr lang="ru" sz="1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— штаны;</a:t>
            </a:r>
            <a:br>
              <a:rPr lang="ru" sz="1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r>
              <a:rPr lang="ru" sz="1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— рубашка-халат.</a:t>
            </a:r>
            <a:endParaRPr sz="14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cxnSp>
        <p:nvCxnSpPr>
          <p:cNvPr id="206" name="Google Shape;206;p28"/>
          <p:cNvCxnSpPr/>
          <p:nvPr/>
        </p:nvCxnSpPr>
        <p:spPr>
          <a:xfrm>
            <a:off x="6793825" y="2482253"/>
            <a:ext cx="4200" cy="594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7" name="Google Shape;207;p28"/>
          <p:cNvSpPr txBox="1"/>
          <p:nvPr>
            <p:ph idx="1" type="body"/>
          </p:nvPr>
        </p:nvSpPr>
        <p:spPr>
          <a:xfrm>
            <a:off x="5309125" y="3186040"/>
            <a:ext cx="2973600" cy="15714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Тематика: </a:t>
            </a:r>
            <a:br>
              <a:rPr lang="ru" sz="1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r>
              <a:rPr lang="ru" sz="1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— астрология; </a:t>
            </a:r>
            <a:br>
              <a:rPr lang="ru" sz="1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r>
              <a:rPr lang="ru" sz="1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— флора и фауна; </a:t>
            </a:r>
            <a:br>
              <a:rPr lang="ru" sz="1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r>
              <a:rPr lang="ru" sz="1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— гжель, палех, хохлома и другие техники; </a:t>
            </a:r>
            <a:br>
              <a:rPr lang="ru" sz="1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r>
              <a:rPr lang="ru" sz="1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— коллаборация с вышивкой</a:t>
            </a:r>
            <a:endParaRPr sz="14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9"/>
          <p:cNvSpPr/>
          <p:nvPr/>
        </p:nvSpPr>
        <p:spPr>
          <a:xfrm>
            <a:off x="2285990" y="219170"/>
            <a:ext cx="4572000" cy="10011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9"/>
          <p:cNvSpPr txBox="1"/>
          <p:nvPr>
            <p:ph type="title"/>
          </p:nvPr>
        </p:nvSpPr>
        <p:spPr>
          <a:xfrm>
            <a:off x="2635076" y="357325"/>
            <a:ext cx="3928800" cy="7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Модели: база</a:t>
            </a:r>
            <a:endParaRPr sz="35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pic>
        <p:nvPicPr>
          <p:cNvPr id="214" name="Google Shape;21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765" y="1438488"/>
            <a:ext cx="1981210" cy="352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9"/>
          <p:cNvPicPr preferRelativeResize="0"/>
          <p:nvPr/>
        </p:nvPicPr>
        <p:blipFill rotWithShape="1">
          <a:blip r:embed="rId4">
            <a:alphaModFix/>
          </a:blip>
          <a:srcRect b="7556" l="55782" r="6171" t="9400"/>
          <a:stretch/>
        </p:blipFill>
        <p:spPr>
          <a:xfrm>
            <a:off x="2185375" y="1438500"/>
            <a:ext cx="2281433" cy="3522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9"/>
          <p:cNvPicPr preferRelativeResize="0"/>
          <p:nvPr/>
        </p:nvPicPr>
        <p:blipFill rotWithShape="1">
          <a:blip r:embed="rId5">
            <a:alphaModFix/>
          </a:blip>
          <a:srcRect b="10085" l="46541" r="12697" t="9547"/>
          <a:stretch/>
        </p:blipFill>
        <p:spPr>
          <a:xfrm>
            <a:off x="6774225" y="1425325"/>
            <a:ext cx="2281424" cy="317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9"/>
          <p:cNvPicPr preferRelativeResize="0"/>
          <p:nvPr/>
        </p:nvPicPr>
        <p:blipFill rotWithShape="1">
          <a:blip r:embed="rId6">
            <a:alphaModFix/>
          </a:blip>
          <a:srcRect b="8287" l="46990" r="14307" t="10378"/>
          <a:stretch/>
        </p:blipFill>
        <p:spPr>
          <a:xfrm>
            <a:off x="4404981" y="1438500"/>
            <a:ext cx="2369241" cy="352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0"/>
          <p:cNvSpPr/>
          <p:nvPr/>
        </p:nvSpPr>
        <p:spPr>
          <a:xfrm>
            <a:off x="2068650" y="10300"/>
            <a:ext cx="4951800" cy="12861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30"/>
          <p:cNvSpPr txBox="1"/>
          <p:nvPr>
            <p:ph type="title"/>
          </p:nvPr>
        </p:nvSpPr>
        <p:spPr>
          <a:xfrm>
            <a:off x="2106750" y="338800"/>
            <a:ext cx="4930500" cy="7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Модели: комплект с шортами</a:t>
            </a:r>
            <a:endParaRPr sz="35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pic>
        <p:nvPicPr>
          <p:cNvPr id="224" name="Google Shape;22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7400" y="1372670"/>
            <a:ext cx="5115412" cy="3618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1"/>
          <p:cNvSpPr/>
          <p:nvPr/>
        </p:nvSpPr>
        <p:spPr>
          <a:xfrm>
            <a:off x="2285990" y="219170"/>
            <a:ext cx="4572000" cy="10011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31"/>
          <p:cNvSpPr txBox="1"/>
          <p:nvPr>
            <p:ph type="title"/>
          </p:nvPr>
        </p:nvSpPr>
        <p:spPr>
          <a:xfrm>
            <a:off x="2808590" y="357320"/>
            <a:ext cx="3526800" cy="7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Модели: принты</a:t>
            </a:r>
            <a:endParaRPr sz="35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pic>
        <p:nvPicPr>
          <p:cNvPr id="231" name="Google Shape;23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0200" y="1372670"/>
            <a:ext cx="2565007" cy="3618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3807" y="1372670"/>
            <a:ext cx="3351160" cy="3618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ctrTitle"/>
          </p:nvPr>
        </p:nvSpPr>
        <p:spPr>
          <a:xfrm>
            <a:off x="298458" y="29703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4150">
                <a:latin typeface="IBM Plex Sans Light"/>
                <a:ea typeface="IBM Plex Sans Light"/>
                <a:cs typeface="IBM Plex Sans Light"/>
                <a:sym typeface="IBM Plex Sans Light"/>
              </a:rPr>
              <a:t>КАК ИЗМЕНИТЬ АССОРТИМЕНТ И ВЫЙТИ НА НОВУЮ АУДИТОРИЮ</a:t>
            </a:r>
            <a:endParaRPr sz="80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61" name="Google Shape;61;p14"/>
          <p:cNvSpPr txBox="1"/>
          <p:nvPr>
            <p:ph idx="1" type="subTitle"/>
          </p:nvPr>
        </p:nvSpPr>
        <p:spPr>
          <a:xfrm>
            <a:off x="2985900" y="3644000"/>
            <a:ext cx="3168300" cy="10500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Золотое руно/</a:t>
            </a:r>
            <a:endParaRPr>
              <a:solidFill>
                <a:srgbClr val="000000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La Ju</a:t>
            </a:r>
            <a:endParaRPr>
              <a:solidFill>
                <a:srgbClr val="000000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62" name="Google Shape;62;p14"/>
          <p:cNvSpPr/>
          <p:nvPr/>
        </p:nvSpPr>
        <p:spPr>
          <a:xfrm>
            <a:off x="57450" y="333625"/>
            <a:ext cx="8972400" cy="25890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3" name="Google Shape;63;p14"/>
          <p:cNvCxnSpPr>
            <a:endCxn id="64" idx="3"/>
          </p:cNvCxnSpPr>
          <p:nvPr/>
        </p:nvCxnSpPr>
        <p:spPr>
          <a:xfrm>
            <a:off x="4566007" y="2408520"/>
            <a:ext cx="6000" cy="10500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4" name="Google Shape;64;p14"/>
          <p:cNvSpPr/>
          <p:nvPr/>
        </p:nvSpPr>
        <p:spPr>
          <a:xfrm rot="10800000">
            <a:off x="4362907" y="3458520"/>
            <a:ext cx="418200" cy="361800"/>
          </a:xfrm>
          <a:prstGeom prst="triangle">
            <a:avLst>
              <a:gd fmla="val 50000" name="adj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2"/>
          <p:cNvSpPr/>
          <p:nvPr/>
        </p:nvSpPr>
        <p:spPr>
          <a:xfrm>
            <a:off x="2285990" y="219170"/>
            <a:ext cx="4572000" cy="10011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32"/>
          <p:cNvSpPr txBox="1"/>
          <p:nvPr>
            <p:ph type="title"/>
          </p:nvPr>
        </p:nvSpPr>
        <p:spPr>
          <a:xfrm>
            <a:off x="2808590" y="357320"/>
            <a:ext cx="3526800" cy="7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Мудборд по капсулам</a:t>
            </a:r>
            <a:endParaRPr sz="35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pic>
        <p:nvPicPr>
          <p:cNvPr id="239" name="Google Shape;23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120" y="1280245"/>
            <a:ext cx="2559527" cy="3618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1025" y="1280245"/>
            <a:ext cx="2559527" cy="3618429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2"/>
          <p:cNvSpPr txBox="1"/>
          <p:nvPr>
            <p:ph idx="1" type="body"/>
          </p:nvPr>
        </p:nvSpPr>
        <p:spPr>
          <a:xfrm>
            <a:off x="1086195" y="4637370"/>
            <a:ext cx="1205400" cy="2613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4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флора</a:t>
            </a:r>
            <a:endParaRPr sz="12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242" name="Google Shape;242;p32"/>
          <p:cNvSpPr txBox="1"/>
          <p:nvPr>
            <p:ph idx="1" type="body"/>
          </p:nvPr>
        </p:nvSpPr>
        <p:spPr>
          <a:xfrm>
            <a:off x="3988095" y="4637370"/>
            <a:ext cx="1205400" cy="2613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4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фауна</a:t>
            </a:r>
            <a:endParaRPr sz="12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pic>
        <p:nvPicPr>
          <p:cNvPr id="243" name="Google Shape;243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75352" y="1280245"/>
            <a:ext cx="2559527" cy="3618429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2"/>
          <p:cNvSpPr txBox="1"/>
          <p:nvPr>
            <p:ph idx="1" type="body"/>
          </p:nvPr>
        </p:nvSpPr>
        <p:spPr>
          <a:xfrm>
            <a:off x="6852420" y="4637370"/>
            <a:ext cx="1205400" cy="2613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4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астрология</a:t>
            </a:r>
            <a:endParaRPr sz="12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3"/>
          <p:cNvSpPr/>
          <p:nvPr/>
        </p:nvSpPr>
        <p:spPr>
          <a:xfrm>
            <a:off x="2230400" y="219175"/>
            <a:ext cx="4627500" cy="10815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33"/>
          <p:cNvSpPr txBox="1"/>
          <p:nvPr>
            <p:ph type="title"/>
          </p:nvPr>
        </p:nvSpPr>
        <p:spPr>
          <a:xfrm>
            <a:off x="2808590" y="357320"/>
            <a:ext cx="3526800" cy="7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1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Модели: производство</a:t>
            </a:r>
            <a:endParaRPr sz="31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pic>
        <p:nvPicPr>
          <p:cNvPr id="251" name="Google Shape;25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9895" y="1453075"/>
            <a:ext cx="1981300" cy="3522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9469" y="1445213"/>
            <a:ext cx="2653519" cy="3538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3"/>
          <p:cNvPicPr preferRelativeResize="0"/>
          <p:nvPr/>
        </p:nvPicPr>
        <p:blipFill rotWithShape="1">
          <a:blip r:embed="rId5">
            <a:alphaModFix/>
          </a:blip>
          <a:srcRect b="11699" l="0" r="0" t="0"/>
          <a:stretch/>
        </p:blipFill>
        <p:spPr>
          <a:xfrm>
            <a:off x="697850" y="1453075"/>
            <a:ext cx="2243770" cy="3522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4"/>
          <p:cNvSpPr/>
          <p:nvPr/>
        </p:nvSpPr>
        <p:spPr>
          <a:xfrm>
            <a:off x="2230400" y="219175"/>
            <a:ext cx="4627500" cy="10815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34"/>
          <p:cNvSpPr txBox="1"/>
          <p:nvPr>
            <p:ph type="title"/>
          </p:nvPr>
        </p:nvSpPr>
        <p:spPr>
          <a:xfrm>
            <a:off x="2808590" y="357320"/>
            <a:ext cx="3526800" cy="7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Модели: производство</a:t>
            </a:r>
            <a:endParaRPr sz="35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pic>
        <p:nvPicPr>
          <p:cNvPr id="260" name="Google Shape;260;p34"/>
          <p:cNvPicPr preferRelativeResize="0"/>
          <p:nvPr/>
        </p:nvPicPr>
        <p:blipFill rotWithShape="1">
          <a:blip r:embed="rId3">
            <a:alphaModFix/>
          </a:blip>
          <a:srcRect b="0" l="0" r="18897" t="0"/>
          <a:stretch/>
        </p:blipFill>
        <p:spPr>
          <a:xfrm>
            <a:off x="810425" y="1416000"/>
            <a:ext cx="2152126" cy="3538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2793" y="1416000"/>
            <a:ext cx="1990139" cy="3538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3175" y="1423863"/>
            <a:ext cx="1981300" cy="3522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5"/>
          <p:cNvSpPr/>
          <p:nvPr/>
        </p:nvSpPr>
        <p:spPr>
          <a:xfrm>
            <a:off x="2230400" y="219175"/>
            <a:ext cx="4627500" cy="10815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35"/>
          <p:cNvSpPr txBox="1"/>
          <p:nvPr>
            <p:ph type="title"/>
          </p:nvPr>
        </p:nvSpPr>
        <p:spPr>
          <a:xfrm>
            <a:off x="2808590" y="357320"/>
            <a:ext cx="3526800" cy="7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Модели: производство</a:t>
            </a:r>
            <a:endParaRPr sz="35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pic>
        <p:nvPicPr>
          <p:cNvPr id="269" name="Google Shape;26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9000" y="1513550"/>
            <a:ext cx="2469775" cy="3293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6425" y="1513551"/>
            <a:ext cx="2469775" cy="329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3850" y="1481800"/>
            <a:ext cx="2469775" cy="329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6"/>
          <p:cNvSpPr/>
          <p:nvPr/>
        </p:nvSpPr>
        <p:spPr>
          <a:xfrm>
            <a:off x="2230400" y="219175"/>
            <a:ext cx="4627500" cy="10815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36"/>
          <p:cNvSpPr txBox="1"/>
          <p:nvPr>
            <p:ph type="title"/>
          </p:nvPr>
        </p:nvSpPr>
        <p:spPr>
          <a:xfrm>
            <a:off x="2808590" y="357320"/>
            <a:ext cx="3526800" cy="7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Лукбук</a:t>
            </a:r>
            <a:endParaRPr sz="35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pic>
        <p:nvPicPr>
          <p:cNvPr id="278" name="Google Shape;27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7525" y="1498100"/>
            <a:ext cx="5168950" cy="344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4762" y="471875"/>
            <a:ext cx="2971150" cy="4458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8087" y="471887"/>
            <a:ext cx="2971150" cy="4458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5981" y="533225"/>
            <a:ext cx="2970001" cy="445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8018" y="540725"/>
            <a:ext cx="2970001" cy="445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1915" y="633275"/>
            <a:ext cx="2970001" cy="445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2084" y="633275"/>
            <a:ext cx="2970001" cy="445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3227" y="565325"/>
            <a:ext cx="2970001" cy="445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4897" y="565325"/>
            <a:ext cx="2970001" cy="445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4895" y="343350"/>
            <a:ext cx="2970001" cy="445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5795" y="343350"/>
            <a:ext cx="2970001" cy="445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/>
          <p:nvPr/>
        </p:nvSpPr>
        <p:spPr>
          <a:xfrm>
            <a:off x="1461200" y="254335"/>
            <a:ext cx="6084600" cy="11400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5"/>
          <p:cNvSpPr txBox="1"/>
          <p:nvPr>
            <p:ph type="title"/>
          </p:nvPr>
        </p:nvSpPr>
        <p:spPr>
          <a:xfrm>
            <a:off x="1661675" y="293205"/>
            <a:ext cx="6468000" cy="7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50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      Золотое руно</a:t>
            </a:r>
            <a:endParaRPr sz="50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highlight>
                <a:srgbClr val="FF0000"/>
              </a:highlight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 rotWithShape="1">
          <a:blip r:embed="rId3">
            <a:alphaModFix/>
          </a:blip>
          <a:srcRect b="8313" l="0" r="0" t="8304"/>
          <a:stretch/>
        </p:blipFill>
        <p:spPr>
          <a:xfrm>
            <a:off x="2153617" y="1818912"/>
            <a:ext cx="2235171" cy="2793976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/>
          <p:nvPr>
            <p:ph idx="1" type="body"/>
          </p:nvPr>
        </p:nvSpPr>
        <p:spPr>
          <a:xfrm>
            <a:off x="4233050" y="1510800"/>
            <a:ext cx="4635900" cy="33609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u="sng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О компании:</a:t>
            </a:r>
            <a:r>
              <a:rPr lang="ru" sz="11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«Золотое руно» основано около 20 лет назад. Занимается производством и оптово-розничной продажей домашней одежды и спортивного трикотажа. Тематические коллекции выходят два раза в месяц, акцент </a:t>
            </a:r>
            <a:r>
              <a:rPr lang="ru" sz="1000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–</a:t>
            </a:r>
            <a:r>
              <a:rPr lang="ru" sz="11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на принтах</a:t>
            </a:r>
            <a:endParaRPr sz="11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u="sng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Сайт:</a:t>
            </a:r>
            <a:r>
              <a:rPr lang="ru" sz="11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http://www.runo37.ru/</a:t>
            </a:r>
            <a:endParaRPr sz="1100">
              <a:solidFill>
                <a:srgbClr val="000000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u="sng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Ассортимент:</a:t>
            </a:r>
            <a:r>
              <a:rPr lang="ru" sz="11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домашняя одежда, халаты, пижама, есть большие размеры и мужская одежда</a:t>
            </a:r>
            <a:endParaRPr sz="11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u="sng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Технические возможности:</a:t>
            </a:r>
            <a:r>
              <a:rPr lang="ru" sz="11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Дизайны для ткани либо покупают на выставке Premiere Vision (Париж), либо разрабатывают самостоятельно. Ткань используют только лучшего качества </a:t>
            </a:r>
            <a:r>
              <a:rPr lang="ru" sz="1000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–</a:t>
            </a:r>
            <a:r>
              <a:rPr lang="ru" sz="11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«пенье». Штат компании </a:t>
            </a:r>
            <a:r>
              <a:rPr lang="ru" sz="1000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– </a:t>
            </a:r>
            <a:r>
              <a:rPr lang="ru" sz="11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более 100 человек.</a:t>
            </a:r>
            <a:endParaRPr sz="11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450" y="1283349"/>
            <a:ext cx="1991151" cy="2927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8775" y="343350"/>
            <a:ext cx="2970001" cy="445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3475" y="343350"/>
            <a:ext cx="2970001" cy="445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3"/>
          <p:cNvSpPr txBox="1"/>
          <p:nvPr>
            <p:ph type="ctrTitle"/>
          </p:nvPr>
        </p:nvSpPr>
        <p:spPr>
          <a:xfrm>
            <a:off x="298458" y="29703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4600">
                <a:latin typeface="IBM Plex Sans Light"/>
                <a:ea typeface="IBM Plex Sans Light"/>
                <a:cs typeface="IBM Plex Sans Light"/>
                <a:sym typeface="IBM Plex Sans Light"/>
              </a:rPr>
              <a:t>КАК РАБОТАТЬ НАД НОВЫМ БРЕНДОМ</a:t>
            </a:r>
            <a:endParaRPr sz="46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320" name="Google Shape;320;p43"/>
          <p:cNvSpPr txBox="1"/>
          <p:nvPr>
            <p:ph idx="1" type="subTitle"/>
          </p:nvPr>
        </p:nvSpPr>
        <p:spPr>
          <a:xfrm>
            <a:off x="2985900" y="3644000"/>
            <a:ext cx="3168300" cy="10500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Ланика/</a:t>
            </a:r>
            <a:endParaRPr>
              <a:solidFill>
                <a:srgbClr val="000000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Tsarina</a:t>
            </a:r>
            <a:endParaRPr>
              <a:solidFill>
                <a:srgbClr val="000000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321" name="Google Shape;321;p43"/>
          <p:cNvSpPr/>
          <p:nvPr/>
        </p:nvSpPr>
        <p:spPr>
          <a:xfrm>
            <a:off x="72550" y="131550"/>
            <a:ext cx="8972400" cy="25890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22" name="Google Shape;322;p43"/>
          <p:cNvCxnSpPr>
            <a:endCxn id="323" idx="3"/>
          </p:cNvCxnSpPr>
          <p:nvPr/>
        </p:nvCxnSpPr>
        <p:spPr>
          <a:xfrm>
            <a:off x="4566007" y="2408520"/>
            <a:ext cx="6000" cy="10500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3" name="Google Shape;323;p43"/>
          <p:cNvSpPr/>
          <p:nvPr/>
        </p:nvSpPr>
        <p:spPr>
          <a:xfrm rot="10800000">
            <a:off x="4362907" y="3458520"/>
            <a:ext cx="418200" cy="361800"/>
          </a:xfrm>
          <a:prstGeom prst="triangle">
            <a:avLst>
              <a:gd fmla="val 50000" name="adj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4"/>
          <p:cNvSpPr/>
          <p:nvPr/>
        </p:nvSpPr>
        <p:spPr>
          <a:xfrm>
            <a:off x="1461200" y="254335"/>
            <a:ext cx="6084600" cy="11400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44"/>
          <p:cNvSpPr txBox="1"/>
          <p:nvPr>
            <p:ph type="title"/>
          </p:nvPr>
        </p:nvSpPr>
        <p:spPr>
          <a:xfrm>
            <a:off x="1461275" y="293200"/>
            <a:ext cx="6084600" cy="7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50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Компания Ланика</a:t>
            </a:r>
            <a:endParaRPr sz="50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highlight>
                <a:srgbClr val="FF0000"/>
              </a:highlight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330" name="Google Shape;330;p44"/>
          <p:cNvSpPr txBox="1"/>
          <p:nvPr>
            <p:ph idx="1" type="body"/>
          </p:nvPr>
        </p:nvSpPr>
        <p:spPr>
          <a:xfrm>
            <a:off x="4233050" y="1510800"/>
            <a:ext cx="4635900" cy="33609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u="sng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О компании:</a:t>
            </a:r>
            <a:r>
              <a:rPr lang="ru" sz="11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«Ланика» основана в 1996 год. В настоящее время компания Lanicka специализируется на производстве женской одежды. В первую очередь это верхняя одежда: пальто, плащи, пуховики, куртки, шубки из экомеха. Также в перечень продукции входит костюмный ассортимент. Производим трикотажные изделия: платья, шапки, шарфы, кардиганы, джемпера, жилеты. Отшиваем футболки и худи.</a:t>
            </a:r>
            <a:endParaRPr sz="11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u="sng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Сайт:</a:t>
            </a:r>
            <a:r>
              <a:rPr lang="ru" sz="11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https://lanicka.ru</a:t>
            </a:r>
            <a:endParaRPr sz="1100">
              <a:solidFill>
                <a:srgbClr val="000000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u="sng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Ассортимент:</a:t>
            </a:r>
            <a:r>
              <a:rPr lang="ru" sz="11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верхняя одежда, костюмная группа, трикотажные изделия</a:t>
            </a:r>
            <a:endParaRPr sz="11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u="sng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Технические возможности:</a:t>
            </a:r>
            <a:r>
              <a:rPr lang="ru" sz="11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Численность сотрудников не превышает 100 человек. Структура организации линейно-</a:t>
            </a:r>
            <a:endParaRPr sz="11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функциональная. Команда разрабатывает в сезон порядка 100 моделей. Существует основной ассортимент – это верхняя</a:t>
            </a:r>
            <a:endParaRPr sz="11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одежда. Компания выпускает ее уже более 20 лет. Примерно 5000 единиц в месяц.</a:t>
            </a:r>
            <a:endParaRPr sz="11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1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331" name="Google Shape;331;p44"/>
          <p:cNvPicPr preferRelativeResize="0"/>
          <p:nvPr/>
        </p:nvPicPr>
        <p:blipFill rotWithShape="1">
          <a:blip r:embed="rId3">
            <a:alphaModFix/>
          </a:blip>
          <a:srcRect b="3722" l="0" r="0" t="3453"/>
          <a:stretch/>
        </p:blipFill>
        <p:spPr>
          <a:xfrm>
            <a:off x="379975" y="1587850"/>
            <a:ext cx="3444449" cy="3197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5"/>
          <p:cNvSpPr/>
          <p:nvPr/>
        </p:nvSpPr>
        <p:spPr>
          <a:xfrm>
            <a:off x="1829025" y="254325"/>
            <a:ext cx="5052600" cy="8268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45"/>
          <p:cNvSpPr txBox="1"/>
          <p:nvPr>
            <p:ph type="title"/>
          </p:nvPr>
        </p:nvSpPr>
        <p:spPr>
          <a:xfrm>
            <a:off x="2748600" y="273000"/>
            <a:ext cx="3526800" cy="7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Точки роста</a:t>
            </a:r>
            <a:endParaRPr sz="35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338" name="Google Shape;338;p45"/>
          <p:cNvSpPr txBox="1"/>
          <p:nvPr>
            <p:ph idx="1" type="body"/>
          </p:nvPr>
        </p:nvSpPr>
        <p:spPr>
          <a:xfrm>
            <a:off x="543700" y="2328625"/>
            <a:ext cx="2322600" cy="13782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4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Премиум-сегмент, где бренд-транслятор ценностей с точным и понятным аудитории позиционированием. </a:t>
            </a:r>
            <a:endParaRPr sz="14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339" name="Google Shape;339;p45"/>
          <p:cNvSpPr txBox="1"/>
          <p:nvPr>
            <p:ph idx="1" type="body"/>
          </p:nvPr>
        </p:nvSpPr>
        <p:spPr>
          <a:xfrm>
            <a:off x="3236550" y="2328625"/>
            <a:ext cx="2457600" cy="13782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4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Расширение пристутствия онлайн с современным сообщением и визуальными сигналами –&gt; расширение аудитории – &gt; рост доли рынка.</a:t>
            </a:r>
            <a:endParaRPr sz="14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340" name="Google Shape;340;p45"/>
          <p:cNvSpPr txBox="1"/>
          <p:nvPr>
            <p:ph idx="1" type="body"/>
          </p:nvPr>
        </p:nvSpPr>
        <p:spPr>
          <a:xfrm>
            <a:off x="5921800" y="2328625"/>
            <a:ext cx="2499900" cy="13782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ru" sz="14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Увеличение маржинальности. При использование действующих производственных ресурсов. </a:t>
            </a:r>
            <a:endParaRPr sz="14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341" name="Google Shape;341;p45"/>
          <p:cNvSpPr txBox="1"/>
          <p:nvPr/>
        </p:nvSpPr>
        <p:spPr>
          <a:xfrm>
            <a:off x="969600" y="706725"/>
            <a:ext cx="1779000" cy="4263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Бизнес-контекст</a:t>
            </a:r>
            <a:endParaRPr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46"/>
          <p:cNvPicPr preferRelativeResize="0"/>
          <p:nvPr/>
        </p:nvPicPr>
        <p:blipFill rotWithShape="1">
          <a:blip r:embed="rId3">
            <a:alphaModFix/>
          </a:blip>
          <a:srcRect b="26033" l="-2100" r="2100" t="5832"/>
          <a:stretch/>
        </p:blipFill>
        <p:spPr>
          <a:xfrm>
            <a:off x="397600" y="1354975"/>
            <a:ext cx="2322600" cy="2212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47" name="Google Shape;347;p46"/>
          <p:cNvSpPr/>
          <p:nvPr/>
        </p:nvSpPr>
        <p:spPr>
          <a:xfrm>
            <a:off x="1829025" y="254325"/>
            <a:ext cx="5052600" cy="8268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46"/>
          <p:cNvSpPr txBox="1"/>
          <p:nvPr>
            <p:ph type="title"/>
          </p:nvPr>
        </p:nvSpPr>
        <p:spPr>
          <a:xfrm>
            <a:off x="2748600" y="273000"/>
            <a:ext cx="3526800" cy="7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Фундамент</a:t>
            </a:r>
            <a:endParaRPr sz="35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pic>
        <p:nvPicPr>
          <p:cNvPr id="349" name="Google Shape;349;p46"/>
          <p:cNvPicPr preferRelativeResize="0"/>
          <p:nvPr/>
        </p:nvPicPr>
        <p:blipFill rotWithShape="1">
          <a:blip r:embed="rId4">
            <a:alphaModFix/>
          </a:blip>
          <a:srcRect b="0" l="-3314" r="33384" t="0"/>
          <a:stretch/>
        </p:blipFill>
        <p:spPr>
          <a:xfrm>
            <a:off x="3313650" y="1390225"/>
            <a:ext cx="2322600" cy="2212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50" name="Google Shape;350;p46"/>
          <p:cNvPicPr preferRelativeResize="0"/>
          <p:nvPr/>
        </p:nvPicPr>
        <p:blipFill rotWithShape="1">
          <a:blip r:embed="rId5">
            <a:alphaModFix/>
          </a:blip>
          <a:srcRect b="26376" l="0" r="0" t="10050"/>
          <a:stretch/>
        </p:blipFill>
        <p:spPr>
          <a:xfrm>
            <a:off x="6229700" y="1421575"/>
            <a:ext cx="2256900" cy="2149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51" name="Google Shape;351;p46"/>
          <p:cNvSpPr txBox="1"/>
          <p:nvPr>
            <p:ph idx="1" type="body"/>
          </p:nvPr>
        </p:nvSpPr>
        <p:spPr>
          <a:xfrm>
            <a:off x="329750" y="3728650"/>
            <a:ext cx="2322600" cy="10746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Особенное внимание к качеству и конструкции изделия. Широкий размерный ряд. Принципы исследования в разработке ассортимента.</a:t>
            </a:r>
            <a:endParaRPr sz="12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352" name="Google Shape;352;p46"/>
          <p:cNvSpPr txBox="1"/>
          <p:nvPr>
            <p:ph idx="1" type="body"/>
          </p:nvPr>
        </p:nvSpPr>
        <p:spPr>
          <a:xfrm>
            <a:off x="3263300" y="3728650"/>
            <a:ext cx="2322600" cy="10032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 fontScale="55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История создания бренда, история основательницы – selfmade woman. Социальная позиция и активность.</a:t>
            </a:r>
            <a:endParaRPr sz="12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353" name="Google Shape;353;p46"/>
          <p:cNvSpPr txBox="1"/>
          <p:nvPr>
            <p:ph idx="1" type="body"/>
          </p:nvPr>
        </p:nvSpPr>
        <p:spPr>
          <a:xfrm>
            <a:off x="6196850" y="3728650"/>
            <a:ext cx="2322600" cy="10032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1666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Принципы устойчивости в производственном процессе. Дружный коллектив. </a:t>
            </a:r>
            <a:endParaRPr sz="12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354" name="Google Shape;354;p46"/>
          <p:cNvSpPr txBox="1"/>
          <p:nvPr/>
        </p:nvSpPr>
        <p:spPr>
          <a:xfrm>
            <a:off x="969600" y="706725"/>
            <a:ext cx="1779000" cy="4263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Бизнес-контекст</a:t>
            </a:r>
            <a:endParaRPr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7"/>
          <p:cNvSpPr/>
          <p:nvPr/>
        </p:nvSpPr>
        <p:spPr>
          <a:xfrm>
            <a:off x="2060000" y="52525"/>
            <a:ext cx="4572000" cy="843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47"/>
          <p:cNvSpPr txBox="1"/>
          <p:nvPr>
            <p:ph type="title"/>
          </p:nvPr>
        </p:nvSpPr>
        <p:spPr>
          <a:xfrm>
            <a:off x="2596200" y="52520"/>
            <a:ext cx="3526800" cy="7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Конкурентное поле</a:t>
            </a:r>
            <a:endParaRPr sz="28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361" name="Google Shape;361;p47"/>
          <p:cNvSpPr txBox="1"/>
          <p:nvPr/>
        </p:nvSpPr>
        <p:spPr>
          <a:xfrm>
            <a:off x="6318075" y="465325"/>
            <a:ext cx="2317800" cy="3798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IBM Plex Sans Light"/>
                <a:ea typeface="IBM Plex Sans Light"/>
                <a:cs typeface="IBM Plex Sans Light"/>
                <a:sym typeface="IBM Plex Sans Light"/>
              </a:rPr>
              <a:t>Международные бренды</a:t>
            </a:r>
            <a:endParaRPr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362" name="Google Shape;362;p47"/>
          <p:cNvSpPr txBox="1"/>
          <p:nvPr/>
        </p:nvSpPr>
        <p:spPr>
          <a:xfrm>
            <a:off x="962275" y="109400"/>
            <a:ext cx="1571100" cy="4263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Потенциальное</a:t>
            </a:r>
            <a:endParaRPr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363" name="Google Shape;363;p47"/>
          <p:cNvSpPr txBox="1"/>
          <p:nvPr>
            <p:ph idx="1" type="body"/>
          </p:nvPr>
        </p:nvSpPr>
        <p:spPr>
          <a:xfrm>
            <a:off x="675400" y="1041400"/>
            <a:ext cx="3300600" cy="5202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Celine /особенно при Фиби Фило/</a:t>
            </a:r>
            <a:endParaRPr sz="14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364" name="Google Shape;364;p47"/>
          <p:cNvSpPr txBox="1"/>
          <p:nvPr>
            <p:ph idx="1" type="body"/>
          </p:nvPr>
        </p:nvSpPr>
        <p:spPr>
          <a:xfrm>
            <a:off x="4672804" y="1041400"/>
            <a:ext cx="3300600" cy="5202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Jil Sander</a:t>
            </a:r>
            <a:endParaRPr sz="14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365" name="Google Shape;36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913" y="1707175"/>
            <a:ext cx="3495573" cy="327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0711" y="1707175"/>
            <a:ext cx="3364796" cy="3277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8"/>
          <p:cNvSpPr/>
          <p:nvPr/>
        </p:nvSpPr>
        <p:spPr>
          <a:xfrm>
            <a:off x="2060000" y="52525"/>
            <a:ext cx="4572000" cy="843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48"/>
          <p:cNvSpPr txBox="1"/>
          <p:nvPr>
            <p:ph type="title"/>
          </p:nvPr>
        </p:nvSpPr>
        <p:spPr>
          <a:xfrm>
            <a:off x="2596200" y="52520"/>
            <a:ext cx="3526800" cy="7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Конкурентное поле</a:t>
            </a:r>
            <a:endParaRPr sz="28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373" name="Google Shape;373;p48"/>
          <p:cNvSpPr txBox="1"/>
          <p:nvPr/>
        </p:nvSpPr>
        <p:spPr>
          <a:xfrm>
            <a:off x="6318075" y="465325"/>
            <a:ext cx="2317800" cy="3798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IBM Plex Sans Light"/>
                <a:ea typeface="IBM Plex Sans Light"/>
                <a:cs typeface="IBM Plex Sans Light"/>
                <a:sym typeface="IBM Plex Sans Light"/>
              </a:rPr>
              <a:t>Международные бренды</a:t>
            </a:r>
            <a:endParaRPr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374" name="Google Shape;374;p48"/>
          <p:cNvSpPr txBox="1"/>
          <p:nvPr/>
        </p:nvSpPr>
        <p:spPr>
          <a:xfrm>
            <a:off x="962275" y="109400"/>
            <a:ext cx="1571100" cy="4263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Потенциальное</a:t>
            </a:r>
            <a:endParaRPr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375" name="Google Shape;375;p48"/>
          <p:cNvSpPr txBox="1"/>
          <p:nvPr>
            <p:ph idx="1" type="body"/>
          </p:nvPr>
        </p:nvSpPr>
        <p:spPr>
          <a:xfrm>
            <a:off x="675400" y="1041400"/>
            <a:ext cx="3300600" cy="5202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The Row</a:t>
            </a:r>
            <a:endParaRPr sz="14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376" name="Google Shape;376;p48"/>
          <p:cNvSpPr txBox="1"/>
          <p:nvPr>
            <p:ph idx="1" type="body"/>
          </p:nvPr>
        </p:nvSpPr>
        <p:spPr>
          <a:xfrm>
            <a:off x="4672804" y="1041400"/>
            <a:ext cx="3300600" cy="5202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Chloe</a:t>
            </a:r>
            <a:endParaRPr sz="14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377" name="Google Shape;37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425" y="1707175"/>
            <a:ext cx="3439331" cy="3277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0431" y="1707175"/>
            <a:ext cx="3305349" cy="3277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9"/>
          <p:cNvSpPr/>
          <p:nvPr/>
        </p:nvSpPr>
        <p:spPr>
          <a:xfrm>
            <a:off x="2060000" y="52525"/>
            <a:ext cx="4572000" cy="843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49"/>
          <p:cNvSpPr txBox="1"/>
          <p:nvPr>
            <p:ph type="title"/>
          </p:nvPr>
        </p:nvSpPr>
        <p:spPr>
          <a:xfrm>
            <a:off x="2596200" y="52520"/>
            <a:ext cx="3526800" cy="7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Конкурентное поле</a:t>
            </a:r>
            <a:endParaRPr sz="28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385" name="Google Shape;385;p49"/>
          <p:cNvSpPr txBox="1"/>
          <p:nvPr/>
        </p:nvSpPr>
        <p:spPr>
          <a:xfrm>
            <a:off x="6318075" y="465325"/>
            <a:ext cx="2317800" cy="3798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IBM Plex Sans Light"/>
                <a:ea typeface="IBM Plex Sans Light"/>
                <a:cs typeface="IBM Plex Sans Light"/>
                <a:sym typeface="IBM Plex Sans Light"/>
              </a:rPr>
              <a:t>Международные бренды</a:t>
            </a:r>
            <a:endParaRPr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386" name="Google Shape;386;p49"/>
          <p:cNvSpPr txBox="1"/>
          <p:nvPr/>
        </p:nvSpPr>
        <p:spPr>
          <a:xfrm>
            <a:off x="962275" y="109400"/>
            <a:ext cx="1571100" cy="4263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Потенциальное</a:t>
            </a:r>
            <a:endParaRPr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387" name="Google Shape;387;p49"/>
          <p:cNvSpPr txBox="1"/>
          <p:nvPr>
            <p:ph idx="1" type="body"/>
          </p:nvPr>
        </p:nvSpPr>
        <p:spPr>
          <a:xfrm>
            <a:off x="675400" y="1041400"/>
            <a:ext cx="3300600" cy="5202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1017 Alyx 9SM</a:t>
            </a:r>
            <a:endParaRPr sz="14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388" name="Google Shape;388;p49"/>
          <p:cNvSpPr txBox="1"/>
          <p:nvPr>
            <p:ph idx="1" type="body"/>
          </p:nvPr>
        </p:nvSpPr>
        <p:spPr>
          <a:xfrm>
            <a:off x="4672804" y="1041400"/>
            <a:ext cx="3300600" cy="5202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Lemaire</a:t>
            </a:r>
            <a:endParaRPr sz="14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389" name="Google Shape;38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2213" y="1757875"/>
            <a:ext cx="3281775" cy="327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300" y="1757875"/>
            <a:ext cx="3358788" cy="327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0"/>
          <p:cNvSpPr/>
          <p:nvPr/>
        </p:nvSpPr>
        <p:spPr>
          <a:xfrm>
            <a:off x="2060000" y="52525"/>
            <a:ext cx="4572000" cy="843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6" name="Google Shape;396;p50"/>
          <p:cNvPicPr preferRelativeResize="0"/>
          <p:nvPr/>
        </p:nvPicPr>
        <p:blipFill rotWithShape="1">
          <a:blip r:embed="rId3">
            <a:alphaModFix/>
          </a:blip>
          <a:srcRect b="0" l="1247" r="1257" t="0"/>
          <a:stretch/>
        </p:blipFill>
        <p:spPr>
          <a:xfrm>
            <a:off x="693494" y="1536972"/>
            <a:ext cx="3609333" cy="3454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50"/>
          <p:cNvPicPr preferRelativeResize="0"/>
          <p:nvPr/>
        </p:nvPicPr>
        <p:blipFill rotWithShape="1">
          <a:blip r:embed="rId4">
            <a:alphaModFix/>
          </a:blip>
          <a:srcRect b="4800" l="0" r="0" t="4791"/>
          <a:stretch/>
        </p:blipFill>
        <p:spPr>
          <a:xfrm>
            <a:off x="4588217" y="1536972"/>
            <a:ext cx="4061082" cy="3454128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50"/>
          <p:cNvSpPr txBox="1"/>
          <p:nvPr>
            <p:ph idx="1" type="body"/>
          </p:nvPr>
        </p:nvSpPr>
        <p:spPr>
          <a:xfrm>
            <a:off x="675400" y="1041400"/>
            <a:ext cx="3300600" cy="5202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Studio29</a:t>
            </a:r>
            <a:b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</a:b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https://www.instagram.com/studio_29_/</a:t>
            </a:r>
            <a:endParaRPr sz="12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399" name="Google Shape;399;p50"/>
          <p:cNvSpPr txBox="1"/>
          <p:nvPr>
            <p:ph idx="1" type="body"/>
          </p:nvPr>
        </p:nvSpPr>
        <p:spPr>
          <a:xfrm>
            <a:off x="4672804" y="1041400"/>
            <a:ext cx="3300600" cy="5202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0some2some</a:t>
            </a:r>
            <a:b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</a:b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https://www.instagram.com/osome2some/</a:t>
            </a:r>
            <a:endParaRPr sz="12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400" name="Google Shape;400;p50"/>
          <p:cNvSpPr txBox="1"/>
          <p:nvPr>
            <p:ph type="title"/>
          </p:nvPr>
        </p:nvSpPr>
        <p:spPr>
          <a:xfrm>
            <a:off x="2596200" y="52520"/>
            <a:ext cx="3526800" cy="7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Конкурентное поле</a:t>
            </a:r>
            <a:endParaRPr sz="28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401" name="Google Shape;401;p50"/>
          <p:cNvSpPr txBox="1"/>
          <p:nvPr/>
        </p:nvSpPr>
        <p:spPr>
          <a:xfrm>
            <a:off x="6318075" y="465325"/>
            <a:ext cx="2433600" cy="3798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IBM Plex Sans Light"/>
                <a:ea typeface="IBM Plex Sans Light"/>
                <a:cs typeface="IBM Plex Sans Light"/>
                <a:sym typeface="IBM Plex Sans Light"/>
              </a:rPr>
              <a:t>Российские бренды</a:t>
            </a:r>
            <a:endParaRPr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402" name="Google Shape;402;p50"/>
          <p:cNvSpPr txBox="1"/>
          <p:nvPr/>
        </p:nvSpPr>
        <p:spPr>
          <a:xfrm>
            <a:off x="962275" y="109400"/>
            <a:ext cx="1571100" cy="4263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Потенциальное</a:t>
            </a:r>
            <a:endParaRPr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1"/>
          <p:cNvSpPr txBox="1"/>
          <p:nvPr>
            <p:ph idx="1" type="body"/>
          </p:nvPr>
        </p:nvSpPr>
        <p:spPr>
          <a:xfrm>
            <a:off x="4813852" y="1047600"/>
            <a:ext cx="3392400" cy="5253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Ienki Ienki</a:t>
            </a:r>
            <a:b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</a:b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https://ienki-ienki.com/ru</a:t>
            </a:r>
            <a:endParaRPr sz="12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408" name="Google Shape;408;p51"/>
          <p:cNvSpPr txBox="1"/>
          <p:nvPr>
            <p:ph idx="1" type="body"/>
          </p:nvPr>
        </p:nvSpPr>
        <p:spPr>
          <a:xfrm>
            <a:off x="461450" y="1047599"/>
            <a:ext cx="3392400" cy="5253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Agreeg</a:t>
            </a:r>
            <a:b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</a:b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https://www.instagram.com/agreeg</a:t>
            </a:r>
            <a:endParaRPr sz="12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pic>
        <p:nvPicPr>
          <p:cNvPr id="409" name="Google Shape;40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816" y="1621190"/>
            <a:ext cx="3554250" cy="3285284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51"/>
          <p:cNvSpPr/>
          <p:nvPr/>
        </p:nvSpPr>
        <p:spPr>
          <a:xfrm>
            <a:off x="2060000" y="52525"/>
            <a:ext cx="4572000" cy="843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51"/>
          <p:cNvSpPr txBox="1"/>
          <p:nvPr>
            <p:ph type="title"/>
          </p:nvPr>
        </p:nvSpPr>
        <p:spPr>
          <a:xfrm>
            <a:off x="2596200" y="52520"/>
            <a:ext cx="3526800" cy="7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Конкурентное поле</a:t>
            </a:r>
            <a:endParaRPr sz="28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412" name="Google Shape;412;p51"/>
          <p:cNvSpPr txBox="1"/>
          <p:nvPr/>
        </p:nvSpPr>
        <p:spPr>
          <a:xfrm>
            <a:off x="6318075" y="465325"/>
            <a:ext cx="2433600" cy="3798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IBM Plex Sans Light"/>
                <a:ea typeface="IBM Plex Sans Light"/>
                <a:cs typeface="IBM Plex Sans Light"/>
                <a:sym typeface="IBM Plex Sans Light"/>
              </a:rPr>
              <a:t>Российские бренды</a:t>
            </a:r>
            <a:endParaRPr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413" name="Google Shape;413;p51"/>
          <p:cNvSpPr txBox="1"/>
          <p:nvPr/>
        </p:nvSpPr>
        <p:spPr>
          <a:xfrm>
            <a:off x="962275" y="109400"/>
            <a:ext cx="1571100" cy="4263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Потенциальное</a:t>
            </a:r>
            <a:endParaRPr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414" name="Google Shape;414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3862" y="1684051"/>
            <a:ext cx="3341025" cy="3331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title"/>
          </p:nvPr>
        </p:nvSpPr>
        <p:spPr>
          <a:xfrm>
            <a:off x="4862624" y="430850"/>
            <a:ext cx="4438500" cy="59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50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ЗАДАЧИ</a:t>
            </a:r>
            <a:endParaRPr sz="50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79" name="Google Shape;79;p16"/>
          <p:cNvSpPr txBox="1"/>
          <p:nvPr>
            <p:ph idx="1" type="body"/>
          </p:nvPr>
        </p:nvSpPr>
        <p:spPr>
          <a:xfrm>
            <a:off x="529575" y="1395275"/>
            <a:ext cx="3691800" cy="28761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IBM Plex Sans ExtraLight"/>
              <a:buAutoNum type="arabicPeriod"/>
            </a:pP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Находятся в высококонкурентной среде и становятся её «заложниками», потому что необходимо держать низкие цены.</a:t>
            </a:r>
            <a:endParaRPr sz="12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IBM Plex Sans ExtraLight"/>
              <a:buAutoNum type="arabicPeriod"/>
            </a:pP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Конкуренты копируют изделия.</a:t>
            </a:r>
            <a:endParaRPr sz="12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 ExtraLight"/>
              <a:buAutoNum type="arabicPeriod"/>
            </a:pP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Нет прямых продаж и не развиты соцсети, поэтому нет понимания лояльной аудитории и невозможность с ней коммуницировать напрямую. </a:t>
            </a:r>
            <a:endParaRPr sz="12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 ExtraLight"/>
              <a:buAutoNum type="arabicPeriod"/>
            </a:pP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Не работают над привлечением новой аудитории.</a:t>
            </a:r>
            <a:endParaRPr sz="12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 ExtraLight"/>
              <a:buAutoNum type="arabicPeriod"/>
            </a:pP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 Не работают с маркетплейсами.</a:t>
            </a:r>
            <a:endParaRPr sz="12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 ExtraLight"/>
              <a:buAutoNum type="arabicPeriod"/>
            </a:pP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Не развивают прямые продажи через собственный интернет-магазин.</a:t>
            </a:r>
            <a:endParaRPr sz="12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80" name="Google Shape;80;p16"/>
          <p:cNvSpPr txBox="1"/>
          <p:nvPr/>
        </p:nvSpPr>
        <p:spPr>
          <a:xfrm>
            <a:off x="480675" y="451700"/>
            <a:ext cx="4047900" cy="5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50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ПРОБЛЕМЫ </a:t>
            </a:r>
            <a:endParaRPr sz="50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81" name="Google Shape;81;p16"/>
          <p:cNvSpPr txBox="1"/>
          <p:nvPr>
            <p:ph idx="1" type="body"/>
          </p:nvPr>
        </p:nvSpPr>
        <p:spPr>
          <a:xfrm>
            <a:off x="5015025" y="1395275"/>
            <a:ext cx="3525000" cy="28761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BM Plex Sans ExtraLight"/>
              <a:buAutoNum type="arabicPeriod"/>
            </a:pP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Капсульная линейка с точным и понятным аудитории позиционированием –&gt; расширение аудитории</a:t>
            </a:r>
            <a:endParaRPr sz="12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BM Plex Sans ExtraLight"/>
              <a:buAutoNum type="arabicPeriod"/>
            </a:pP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Прямой выход на маркетплейсы –&gt; рост доли рынка</a:t>
            </a:r>
            <a:endParaRPr sz="12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 ExtraLight"/>
              <a:buAutoNum type="arabicPeriod"/>
            </a:pP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Расширение присутствия онлайн за счёт маркетинга –&gt; конкурентное преимущество </a:t>
            </a:r>
            <a:endParaRPr sz="12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cxnSp>
        <p:nvCxnSpPr>
          <p:cNvPr id="82" name="Google Shape;82;p16"/>
          <p:cNvCxnSpPr>
            <a:endCxn id="83" idx="3"/>
          </p:cNvCxnSpPr>
          <p:nvPr/>
        </p:nvCxnSpPr>
        <p:spPr>
          <a:xfrm flipH="1" rot="10800000">
            <a:off x="4114638" y="3045438"/>
            <a:ext cx="695400" cy="222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3" name="Google Shape;83;p16"/>
          <p:cNvSpPr/>
          <p:nvPr/>
        </p:nvSpPr>
        <p:spPr>
          <a:xfrm rot="5400000">
            <a:off x="4781838" y="2864538"/>
            <a:ext cx="418200" cy="361800"/>
          </a:xfrm>
          <a:prstGeom prst="triangle">
            <a:avLst>
              <a:gd fmla="val 50000" name="adj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2"/>
          <p:cNvSpPr/>
          <p:nvPr/>
        </p:nvSpPr>
        <p:spPr>
          <a:xfrm>
            <a:off x="1277850" y="300950"/>
            <a:ext cx="6588300" cy="10041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52"/>
          <p:cNvSpPr txBox="1"/>
          <p:nvPr>
            <p:ph type="title"/>
          </p:nvPr>
        </p:nvSpPr>
        <p:spPr>
          <a:xfrm>
            <a:off x="1529700" y="165325"/>
            <a:ext cx="6084600" cy="7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42307"/>
              <a:buFont typeface="Arial"/>
              <a:buNone/>
            </a:pPr>
            <a:r>
              <a:rPr lang="ru" sz="26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Женщины, которые меняют мир</a:t>
            </a:r>
            <a:endParaRPr sz="60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421" name="Google Shape;421;p52"/>
          <p:cNvSpPr txBox="1"/>
          <p:nvPr>
            <p:ph idx="1" type="body"/>
          </p:nvPr>
        </p:nvSpPr>
        <p:spPr>
          <a:xfrm>
            <a:off x="2103000" y="2112750"/>
            <a:ext cx="4938000" cy="21324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126000" spcFirstLastPara="1" rIns="126000" wrap="square" tIns="190800">
            <a:normAutofit fontScale="3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ru" sz="11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Марка верхней и деловой одежды, вдохновленная русской женщиной. </a:t>
            </a:r>
            <a:endParaRPr sz="11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ru" sz="11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Активная, умная, самодостаточная, самобытная, вдохновляющая. Женщина, которая своими действиями меняет мир. </a:t>
            </a:r>
            <a:endParaRPr sz="11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ru" sz="11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Женщина в бизнесе. Лидер на тонкой гибкой грани между жесткостью феминизма, и материнской душевности, между Европой и Азией. Мать Мира. Мать всея Руси. </a:t>
            </a:r>
            <a:endParaRPr sz="11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ru" sz="11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Минималистичная боярыня в современной культуре. </a:t>
            </a:r>
            <a:endParaRPr sz="11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1666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91666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ru" sz="11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. </a:t>
            </a:r>
            <a:endParaRPr sz="11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1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422" name="Google Shape;422;p52"/>
          <p:cNvSpPr txBox="1"/>
          <p:nvPr/>
        </p:nvSpPr>
        <p:spPr>
          <a:xfrm>
            <a:off x="5657600" y="1449800"/>
            <a:ext cx="2970000" cy="3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ru" sz="11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Русская душою, сама не зная почему…” </a:t>
            </a:r>
            <a:endParaRPr i="1" sz="11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ru" sz="11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А.С. Пушкин. Евгений Онегин.</a:t>
            </a:r>
            <a:endParaRPr i="1" sz="11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3"/>
          <p:cNvSpPr txBox="1"/>
          <p:nvPr/>
        </p:nvSpPr>
        <p:spPr>
          <a:xfrm>
            <a:off x="2488275" y="1094500"/>
            <a:ext cx="2666100" cy="11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pic>
        <p:nvPicPr>
          <p:cNvPr id="428" name="Google Shape;42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8275" y="1100750"/>
            <a:ext cx="2557801" cy="321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26300" y="2679837"/>
            <a:ext cx="1823700" cy="232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10562" y="1124613"/>
            <a:ext cx="3203925" cy="2472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16792" y="2065762"/>
            <a:ext cx="1959033" cy="293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8725" y="1081888"/>
            <a:ext cx="1594425" cy="2391625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53"/>
          <p:cNvSpPr/>
          <p:nvPr/>
        </p:nvSpPr>
        <p:spPr>
          <a:xfrm>
            <a:off x="2060000" y="52525"/>
            <a:ext cx="4686600" cy="9084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53"/>
          <p:cNvSpPr txBox="1"/>
          <p:nvPr>
            <p:ph type="title"/>
          </p:nvPr>
        </p:nvSpPr>
        <p:spPr>
          <a:xfrm>
            <a:off x="2582600" y="144320"/>
            <a:ext cx="3526800" cy="7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Бренд-система: мудборд</a:t>
            </a:r>
            <a:endParaRPr sz="28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pic>
        <p:nvPicPr>
          <p:cNvPr id="435" name="Google Shape;435;p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82265" y="2503062"/>
            <a:ext cx="1695884" cy="247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54"/>
          <p:cNvSpPr txBox="1"/>
          <p:nvPr>
            <p:ph type="title"/>
          </p:nvPr>
        </p:nvSpPr>
        <p:spPr>
          <a:xfrm>
            <a:off x="1549375" y="217150"/>
            <a:ext cx="6187200" cy="101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Бренд-система</a:t>
            </a:r>
            <a:endParaRPr sz="35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441" name="Google Shape;441;p54"/>
          <p:cNvSpPr txBox="1"/>
          <p:nvPr/>
        </p:nvSpPr>
        <p:spPr>
          <a:xfrm>
            <a:off x="1801500" y="1374725"/>
            <a:ext cx="2770500" cy="11472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Бренд-продукт</a:t>
            </a:r>
            <a:endParaRPr b="1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Верхняя и деловая одежда, пуховики. Современный, идеально исполненный.</a:t>
            </a:r>
            <a:endParaRPr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54"/>
          <p:cNvSpPr txBox="1"/>
          <p:nvPr/>
        </p:nvSpPr>
        <p:spPr>
          <a:xfrm>
            <a:off x="4740525" y="2724375"/>
            <a:ext cx="2576700" cy="11472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Бренд-символ</a:t>
            </a:r>
            <a:endParaRPr b="1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ru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Фокус, действие, чистота, конструктивизм, форма.</a:t>
            </a:r>
            <a:endParaRPr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443" name="Google Shape;443;p54"/>
          <p:cNvSpPr txBox="1"/>
          <p:nvPr/>
        </p:nvSpPr>
        <p:spPr>
          <a:xfrm>
            <a:off x="4740525" y="1374725"/>
            <a:ext cx="2576700" cy="11472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Бренд-организация</a:t>
            </a:r>
            <a:endParaRPr b="1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Из России,основанная  selfmade женщиной.   </a:t>
            </a:r>
            <a:endParaRPr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444" name="Google Shape;444;p54"/>
          <p:cNvSpPr txBox="1"/>
          <p:nvPr/>
        </p:nvSpPr>
        <p:spPr>
          <a:xfrm>
            <a:off x="1801500" y="2724375"/>
            <a:ext cx="2770500" cy="11472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Бренд-персона</a:t>
            </a:r>
            <a:endParaRPr b="1"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Харизматична, современная, fresh, интеллектуальная, самодостаточная.</a:t>
            </a:r>
            <a:endParaRPr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ru"/>
              <a:t>    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55"/>
          <p:cNvSpPr/>
          <p:nvPr/>
        </p:nvSpPr>
        <p:spPr>
          <a:xfrm>
            <a:off x="1757975" y="152400"/>
            <a:ext cx="5375100" cy="10809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55"/>
          <p:cNvSpPr txBox="1"/>
          <p:nvPr>
            <p:ph type="title"/>
          </p:nvPr>
        </p:nvSpPr>
        <p:spPr>
          <a:xfrm>
            <a:off x="2174800" y="349200"/>
            <a:ext cx="4578300" cy="7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Ядро аудитории: ценности</a:t>
            </a:r>
            <a:endParaRPr sz="35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451" name="Google Shape;451;p55"/>
          <p:cNvSpPr txBox="1"/>
          <p:nvPr/>
        </p:nvSpPr>
        <p:spPr>
          <a:xfrm>
            <a:off x="3018500" y="1530125"/>
            <a:ext cx="5018100" cy="27960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675" lIns="45675" spcFirstLastPara="1" rIns="45675" wrap="square" tIns="45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Хард Интутитив</a:t>
            </a:r>
            <a:endParaRPr b="1" sz="1200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я-ориентация</a:t>
            </a:r>
            <a:endParaRPr b="1" sz="1200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star power, политики, владельцы бизнеса, топ-менеджеры. сообенно, финансовых IT строительных компаний, профспортсменки, соц активистки большого влияния, айти-стартапы, лидеры сообществ.</a:t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Примеры: Наталья Фишман-Бекмамбетова, Нателла Крапивина, Хакамада, Марина жигалова,  Марина Лошак, Людмила Дмитриева, глава Google в России - Юлия Соловьева, Алёна Долецкая</a:t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100">
              <a:highlight>
                <a:srgbClr val="FFFF00"/>
              </a:highlight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888888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452" name="Google Shape;452;p55"/>
          <p:cNvPicPr preferRelativeResize="0"/>
          <p:nvPr/>
        </p:nvPicPr>
        <p:blipFill rotWithShape="1">
          <a:blip r:embed="rId3">
            <a:alphaModFix/>
          </a:blip>
          <a:srcRect b="1039" l="0" r="0" t="911"/>
          <a:stretch/>
        </p:blipFill>
        <p:spPr>
          <a:xfrm>
            <a:off x="330550" y="1548275"/>
            <a:ext cx="2326200" cy="24234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56"/>
          <p:cNvSpPr/>
          <p:nvPr/>
        </p:nvSpPr>
        <p:spPr>
          <a:xfrm>
            <a:off x="1829025" y="254325"/>
            <a:ext cx="5052600" cy="8268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56"/>
          <p:cNvSpPr txBox="1"/>
          <p:nvPr>
            <p:ph type="title"/>
          </p:nvPr>
        </p:nvSpPr>
        <p:spPr>
          <a:xfrm>
            <a:off x="2748600" y="273000"/>
            <a:ext cx="3526800" cy="7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Аудитория</a:t>
            </a:r>
            <a:endParaRPr sz="35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pic>
        <p:nvPicPr>
          <p:cNvPr id="459" name="Google Shape;459;p56"/>
          <p:cNvPicPr preferRelativeResize="0"/>
          <p:nvPr/>
        </p:nvPicPr>
        <p:blipFill rotWithShape="1">
          <a:blip r:embed="rId3">
            <a:alphaModFix/>
          </a:blip>
          <a:srcRect b="0" l="1739" r="0" t="0"/>
          <a:stretch/>
        </p:blipFill>
        <p:spPr>
          <a:xfrm>
            <a:off x="200800" y="1233525"/>
            <a:ext cx="2741000" cy="348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56"/>
          <p:cNvPicPr preferRelativeResize="0"/>
          <p:nvPr/>
        </p:nvPicPr>
        <p:blipFill rotWithShape="1">
          <a:blip r:embed="rId4">
            <a:alphaModFix/>
          </a:blip>
          <a:srcRect b="1039" l="0" r="0" t="911"/>
          <a:stretch/>
        </p:blipFill>
        <p:spPr>
          <a:xfrm>
            <a:off x="6147725" y="1233525"/>
            <a:ext cx="2837175" cy="348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50056" y="1233525"/>
            <a:ext cx="2789413" cy="348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57"/>
          <p:cNvSpPr/>
          <p:nvPr/>
        </p:nvSpPr>
        <p:spPr>
          <a:xfrm>
            <a:off x="1829025" y="254325"/>
            <a:ext cx="5052600" cy="8268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57"/>
          <p:cNvSpPr txBox="1"/>
          <p:nvPr>
            <p:ph type="title"/>
          </p:nvPr>
        </p:nvSpPr>
        <p:spPr>
          <a:xfrm>
            <a:off x="2748600" y="273000"/>
            <a:ext cx="3526800" cy="7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Аудитория</a:t>
            </a:r>
            <a:endParaRPr sz="35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pic>
        <p:nvPicPr>
          <p:cNvPr id="468" name="Google Shape;468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900" y="1316950"/>
            <a:ext cx="2665675" cy="337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57"/>
          <p:cNvPicPr preferRelativeResize="0"/>
          <p:nvPr/>
        </p:nvPicPr>
        <p:blipFill rotWithShape="1">
          <a:blip r:embed="rId4">
            <a:alphaModFix/>
          </a:blip>
          <a:srcRect b="0" l="15397" r="0" t="0"/>
          <a:stretch/>
        </p:blipFill>
        <p:spPr>
          <a:xfrm>
            <a:off x="3126790" y="1310600"/>
            <a:ext cx="2855679" cy="337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44685" y="1316950"/>
            <a:ext cx="2700416" cy="3375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Google Shape;475;p58"/>
          <p:cNvPicPr preferRelativeResize="0"/>
          <p:nvPr/>
        </p:nvPicPr>
        <p:blipFill rotWithShape="1">
          <a:blip r:embed="rId3">
            <a:alphaModFix/>
          </a:blip>
          <a:srcRect b="0" l="7842" r="0" t="0"/>
          <a:stretch/>
        </p:blipFill>
        <p:spPr>
          <a:xfrm>
            <a:off x="761700" y="1411650"/>
            <a:ext cx="4265550" cy="308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58"/>
          <p:cNvPicPr preferRelativeResize="0"/>
          <p:nvPr/>
        </p:nvPicPr>
        <p:blipFill rotWithShape="1">
          <a:blip r:embed="rId4">
            <a:alphaModFix/>
          </a:blip>
          <a:srcRect b="0" l="18715" r="18268" t="6367"/>
          <a:stretch/>
        </p:blipFill>
        <p:spPr>
          <a:xfrm>
            <a:off x="5419975" y="1351025"/>
            <a:ext cx="2552225" cy="3792476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58"/>
          <p:cNvSpPr/>
          <p:nvPr/>
        </p:nvSpPr>
        <p:spPr>
          <a:xfrm>
            <a:off x="1829025" y="254325"/>
            <a:ext cx="5052600" cy="8268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58"/>
          <p:cNvSpPr txBox="1"/>
          <p:nvPr>
            <p:ph type="title"/>
          </p:nvPr>
        </p:nvSpPr>
        <p:spPr>
          <a:xfrm>
            <a:off x="2748600" y="273000"/>
            <a:ext cx="3526800" cy="7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Аудитория</a:t>
            </a:r>
            <a:endParaRPr sz="35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59"/>
          <p:cNvSpPr/>
          <p:nvPr/>
        </p:nvSpPr>
        <p:spPr>
          <a:xfrm>
            <a:off x="1757975" y="152400"/>
            <a:ext cx="5375100" cy="11418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59"/>
          <p:cNvSpPr txBox="1"/>
          <p:nvPr>
            <p:ph type="title"/>
          </p:nvPr>
        </p:nvSpPr>
        <p:spPr>
          <a:xfrm>
            <a:off x="2174800" y="349200"/>
            <a:ext cx="4578300" cy="7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Ядро аудитории: ценности</a:t>
            </a:r>
            <a:endParaRPr sz="35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485" name="Google Shape;485;p59"/>
          <p:cNvSpPr txBox="1"/>
          <p:nvPr/>
        </p:nvSpPr>
        <p:spPr>
          <a:xfrm>
            <a:off x="3018500" y="1530125"/>
            <a:ext cx="5018100" cy="2096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675" lIns="45675" spcFirstLastPara="1" rIns="45675" wrap="square" tIns="45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Софт Интуитив </a:t>
            </a:r>
            <a:endParaRPr b="1" sz="1200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Мы-ориентация</a:t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Владельцы малых и средних бизнесов /кафе, салоны, IT/, деятели искусства, активная социальная позция.</a:t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Примеры: Чулпан Хаматова, Нюта Федермессер, Сати Спивакова</a:t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100">
              <a:highlight>
                <a:srgbClr val="FFFF00"/>
              </a:highlight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888888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486" name="Google Shape;486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450" y="1555975"/>
            <a:ext cx="2501700" cy="23289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60"/>
          <p:cNvSpPr/>
          <p:nvPr/>
        </p:nvSpPr>
        <p:spPr>
          <a:xfrm>
            <a:off x="1829025" y="254325"/>
            <a:ext cx="5052600" cy="8268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60"/>
          <p:cNvSpPr txBox="1"/>
          <p:nvPr>
            <p:ph type="title"/>
          </p:nvPr>
        </p:nvSpPr>
        <p:spPr>
          <a:xfrm>
            <a:off x="2748600" y="273000"/>
            <a:ext cx="3526800" cy="7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Аудитория</a:t>
            </a:r>
            <a:endParaRPr sz="35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pic>
        <p:nvPicPr>
          <p:cNvPr id="493" name="Google Shape;493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33525"/>
            <a:ext cx="2791600" cy="348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60"/>
          <p:cNvPicPr preferRelativeResize="0"/>
          <p:nvPr/>
        </p:nvPicPr>
        <p:blipFill rotWithShape="1">
          <a:blip r:embed="rId4">
            <a:alphaModFix/>
          </a:blip>
          <a:srcRect b="0" l="3309" r="9132" t="0"/>
          <a:stretch/>
        </p:blipFill>
        <p:spPr>
          <a:xfrm>
            <a:off x="3077821" y="1233525"/>
            <a:ext cx="3055282" cy="348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60"/>
          <p:cNvPicPr preferRelativeResize="0"/>
          <p:nvPr/>
        </p:nvPicPr>
        <p:blipFill rotWithShape="1">
          <a:blip r:embed="rId5">
            <a:alphaModFix/>
          </a:blip>
          <a:srcRect b="0" l="22315" r="19900" t="0"/>
          <a:stretch/>
        </p:blipFill>
        <p:spPr>
          <a:xfrm>
            <a:off x="6266925" y="1233525"/>
            <a:ext cx="2672675" cy="348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61"/>
          <p:cNvSpPr/>
          <p:nvPr/>
        </p:nvSpPr>
        <p:spPr>
          <a:xfrm>
            <a:off x="1658450" y="158350"/>
            <a:ext cx="5375100" cy="10809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61"/>
          <p:cNvSpPr txBox="1"/>
          <p:nvPr>
            <p:ph type="title"/>
          </p:nvPr>
        </p:nvSpPr>
        <p:spPr>
          <a:xfrm>
            <a:off x="2582600" y="290245"/>
            <a:ext cx="3526800" cy="7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Визуальная система: логотип</a:t>
            </a:r>
            <a:endParaRPr sz="28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pic>
        <p:nvPicPr>
          <p:cNvPr id="502" name="Google Shape;502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1713" y="1428200"/>
            <a:ext cx="5088578" cy="359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/>
          <p:nvPr/>
        </p:nvSpPr>
        <p:spPr>
          <a:xfrm>
            <a:off x="1461200" y="254335"/>
            <a:ext cx="6084600" cy="11400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7"/>
          <p:cNvSpPr txBox="1"/>
          <p:nvPr>
            <p:ph type="title"/>
          </p:nvPr>
        </p:nvSpPr>
        <p:spPr>
          <a:xfrm>
            <a:off x="1461200" y="254325"/>
            <a:ext cx="6084600" cy="7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50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Идея</a:t>
            </a:r>
            <a:endParaRPr sz="1700">
              <a:highlight>
                <a:srgbClr val="FF0000"/>
              </a:highlight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90" name="Google Shape;90;p17"/>
          <p:cNvSpPr txBox="1"/>
          <p:nvPr>
            <p:ph idx="1" type="body"/>
          </p:nvPr>
        </p:nvSpPr>
        <p:spPr>
          <a:xfrm>
            <a:off x="1972625" y="1787950"/>
            <a:ext cx="5061900" cy="24615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В визуальном коде марки романтизм сочетается с уютом, современная чувственность — с традиционной русской целомудренностью, а дух Прованса — с атмосферой чеховско-бунинских усадеб. Связь с историей и традицией в дизайне вещей подчеркивается принтами с узнаваемыми мотивами, кружевом и вышивкой.</a:t>
            </a:r>
            <a:endParaRPr sz="12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Марка базируется в Иваново и работает с 2003 года. Каждый месяц выпускает капсульную коллекцию, в которой исследует атрибуты русской романтики.</a:t>
            </a:r>
            <a:endParaRPr sz="11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1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62"/>
          <p:cNvSpPr/>
          <p:nvPr/>
        </p:nvSpPr>
        <p:spPr>
          <a:xfrm>
            <a:off x="1658450" y="158350"/>
            <a:ext cx="5375100" cy="10809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62"/>
          <p:cNvSpPr txBox="1"/>
          <p:nvPr>
            <p:ph type="title"/>
          </p:nvPr>
        </p:nvSpPr>
        <p:spPr>
          <a:xfrm>
            <a:off x="2582600" y="290245"/>
            <a:ext cx="3526800" cy="7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Визуальная система: носители</a:t>
            </a:r>
            <a:endParaRPr sz="28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pic>
        <p:nvPicPr>
          <p:cNvPr id="509" name="Google Shape;509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7713" y="1352075"/>
            <a:ext cx="5088578" cy="359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63"/>
          <p:cNvPicPr preferRelativeResize="0"/>
          <p:nvPr/>
        </p:nvPicPr>
        <p:blipFill rotWithShape="1">
          <a:blip r:embed="rId3">
            <a:alphaModFix/>
          </a:blip>
          <a:srcRect b="0" l="37732" r="34402" t="83403"/>
          <a:stretch/>
        </p:blipFill>
        <p:spPr>
          <a:xfrm>
            <a:off x="514425" y="1983225"/>
            <a:ext cx="6074474" cy="2559252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63"/>
          <p:cNvSpPr/>
          <p:nvPr/>
        </p:nvSpPr>
        <p:spPr>
          <a:xfrm>
            <a:off x="1658450" y="158350"/>
            <a:ext cx="5375100" cy="10809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63"/>
          <p:cNvSpPr txBox="1"/>
          <p:nvPr>
            <p:ph type="title"/>
          </p:nvPr>
        </p:nvSpPr>
        <p:spPr>
          <a:xfrm>
            <a:off x="2582600" y="290245"/>
            <a:ext cx="3526800" cy="7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Визуальная система: палитра</a:t>
            </a:r>
            <a:endParaRPr sz="28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517" name="Google Shape;517;p63"/>
          <p:cNvSpPr txBox="1"/>
          <p:nvPr>
            <p:ph idx="1" type="body"/>
          </p:nvPr>
        </p:nvSpPr>
        <p:spPr>
          <a:xfrm>
            <a:off x="5563050" y="1325175"/>
            <a:ext cx="2682900" cy="8496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Ключевые цвета палитры транслируют деловой и сильный характер бренда и вещей</a:t>
            </a:r>
            <a:r>
              <a:rPr lang="ru" sz="1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</a:t>
            </a:r>
            <a:endParaRPr sz="14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64"/>
          <p:cNvSpPr txBox="1"/>
          <p:nvPr>
            <p:ph type="title"/>
          </p:nvPr>
        </p:nvSpPr>
        <p:spPr>
          <a:xfrm>
            <a:off x="2635076" y="357325"/>
            <a:ext cx="3928800" cy="7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Ассортимент: ориентиры </a:t>
            </a:r>
            <a:endParaRPr sz="35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pic>
        <p:nvPicPr>
          <p:cNvPr id="523" name="Google Shape;523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2150" y="1263825"/>
            <a:ext cx="5484725" cy="3879675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64"/>
          <p:cNvSpPr/>
          <p:nvPr/>
        </p:nvSpPr>
        <p:spPr>
          <a:xfrm>
            <a:off x="1957500" y="187625"/>
            <a:ext cx="5348400" cy="11007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65"/>
          <p:cNvPicPr preferRelativeResize="0"/>
          <p:nvPr/>
        </p:nvPicPr>
        <p:blipFill rotWithShape="1">
          <a:blip r:embed="rId3">
            <a:alphaModFix/>
          </a:blip>
          <a:srcRect b="26976" l="320" r="-319" t="11007"/>
          <a:stretch/>
        </p:blipFill>
        <p:spPr>
          <a:xfrm>
            <a:off x="208950" y="1323075"/>
            <a:ext cx="8655100" cy="3796626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65"/>
          <p:cNvSpPr txBox="1"/>
          <p:nvPr>
            <p:ph type="title"/>
          </p:nvPr>
        </p:nvSpPr>
        <p:spPr>
          <a:xfrm>
            <a:off x="2635076" y="357325"/>
            <a:ext cx="3928800" cy="7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Ассортимент: ориентиры </a:t>
            </a:r>
            <a:endParaRPr sz="35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531" name="Google Shape;531;p65"/>
          <p:cNvSpPr/>
          <p:nvPr/>
        </p:nvSpPr>
        <p:spPr>
          <a:xfrm>
            <a:off x="1957500" y="187625"/>
            <a:ext cx="5348400" cy="11007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Google Shape;536;p66"/>
          <p:cNvPicPr preferRelativeResize="0"/>
          <p:nvPr/>
        </p:nvPicPr>
        <p:blipFill rotWithShape="1">
          <a:blip r:embed="rId3">
            <a:alphaModFix/>
          </a:blip>
          <a:srcRect b="23126" l="0" r="0" t="10568"/>
          <a:stretch/>
        </p:blipFill>
        <p:spPr>
          <a:xfrm>
            <a:off x="458300" y="1161400"/>
            <a:ext cx="8406402" cy="3942499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66"/>
          <p:cNvSpPr txBox="1"/>
          <p:nvPr>
            <p:ph type="title"/>
          </p:nvPr>
        </p:nvSpPr>
        <p:spPr>
          <a:xfrm>
            <a:off x="2635076" y="357325"/>
            <a:ext cx="3928800" cy="7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Ассортимент: ориентиры </a:t>
            </a:r>
            <a:endParaRPr sz="35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538" name="Google Shape;538;p66"/>
          <p:cNvSpPr/>
          <p:nvPr/>
        </p:nvSpPr>
        <p:spPr>
          <a:xfrm>
            <a:off x="1957500" y="187625"/>
            <a:ext cx="5348400" cy="11007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67"/>
          <p:cNvSpPr txBox="1"/>
          <p:nvPr>
            <p:ph type="ctrTitle"/>
          </p:nvPr>
        </p:nvSpPr>
        <p:spPr>
          <a:xfrm>
            <a:off x="97850" y="449425"/>
            <a:ext cx="90804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4600">
                <a:latin typeface="IBM Plex Sans Light"/>
                <a:ea typeface="IBM Plex Sans Light"/>
                <a:cs typeface="IBM Plex Sans Light"/>
                <a:sym typeface="IBM Plex Sans Light"/>
              </a:rPr>
              <a:t>КАК ВНЕДРЯТЬ МАРКЕТИНГОВЫЕ ИНСТРУМЕНТЫ</a:t>
            </a:r>
            <a:endParaRPr sz="46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544" name="Google Shape;544;p67"/>
          <p:cNvSpPr txBox="1"/>
          <p:nvPr>
            <p:ph idx="1" type="subTitle"/>
          </p:nvPr>
        </p:nvSpPr>
        <p:spPr>
          <a:xfrm>
            <a:off x="2985900" y="3872600"/>
            <a:ext cx="3168300" cy="6525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Спецтекс 37</a:t>
            </a:r>
            <a:endParaRPr>
              <a:solidFill>
                <a:srgbClr val="000000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545" name="Google Shape;545;p67"/>
          <p:cNvSpPr/>
          <p:nvPr/>
        </p:nvSpPr>
        <p:spPr>
          <a:xfrm>
            <a:off x="72550" y="131550"/>
            <a:ext cx="8972400" cy="25890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46" name="Google Shape;546;p67"/>
          <p:cNvCxnSpPr>
            <a:endCxn id="547" idx="3"/>
          </p:cNvCxnSpPr>
          <p:nvPr/>
        </p:nvCxnSpPr>
        <p:spPr>
          <a:xfrm>
            <a:off x="4566007" y="2408520"/>
            <a:ext cx="6000" cy="10500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47" name="Google Shape;547;p67"/>
          <p:cNvSpPr/>
          <p:nvPr/>
        </p:nvSpPr>
        <p:spPr>
          <a:xfrm rot="10800000">
            <a:off x="4362907" y="3458520"/>
            <a:ext cx="418200" cy="361800"/>
          </a:xfrm>
          <a:prstGeom prst="triangle">
            <a:avLst>
              <a:gd fmla="val 50000" name="adj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68"/>
          <p:cNvSpPr/>
          <p:nvPr/>
        </p:nvSpPr>
        <p:spPr>
          <a:xfrm>
            <a:off x="1461200" y="254335"/>
            <a:ext cx="6084600" cy="11400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p68"/>
          <p:cNvSpPr txBox="1"/>
          <p:nvPr>
            <p:ph type="title"/>
          </p:nvPr>
        </p:nvSpPr>
        <p:spPr>
          <a:xfrm>
            <a:off x="1461275" y="293200"/>
            <a:ext cx="6084600" cy="7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50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История</a:t>
            </a:r>
            <a:endParaRPr sz="50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highlight>
                <a:srgbClr val="FF0000"/>
              </a:highlight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554" name="Google Shape;554;p68"/>
          <p:cNvSpPr txBox="1"/>
          <p:nvPr>
            <p:ph idx="1" type="body"/>
          </p:nvPr>
        </p:nvSpPr>
        <p:spPr>
          <a:xfrm>
            <a:off x="4233050" y="1510800"/>
            <a:ext cx="4635900" cy="33609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u="sng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О компании:</a:t>
            </a:r>
            <a:r>
              <a:rPr lang="ru" sz="11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Оптово-производственная компания. На рынке более 10 лет. Производит и продает спецодежду — летнюю, зимнюю, трикотажные изделия. Изготавливают одежду под заказ. </a:t>
            </a:r>
            <a:endParaRPr sz="11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u="sng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Сайт:</a:t>
            </a:r>
            <a:r>
              <a:rPr lang="ru" sz="11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</a:t>
            </a:r>
            <a:r>
              <a:rPr lang="ru" sz="1100">
                <a:solidFill>
                  <a:schemeClr val="dk1"/>
                </a:solidFill>
                <a:uFill>
                  <a:noFill/>
                </a:uFill>
                <a:latin typeface="IBM Plex Sans Light"/>
                <a:ea typeface="IBM Plex Sans Light"/>
                <a:cs typeface="IBM Plex Sans Light"/>
                <a:sym typeface="IBM Plex Sans Ligh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www.specteks37.ru</a:t>
            </a:r>
            <a:endParaRPr sz="1100">
              <a:solidFill>
                <a:srgbClr val="000000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u="sng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Ассортимент:</a:t>
            </a:r>
            <a:r>
              <a:rPr lang="ru" sz="11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спецодежда, униформа, трикотаж</a:t>
            </a:r>
            <a:endParaRPr sz="11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u="sng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Технические возможности</a:t>
            </a:r>
            <a:r>
              <a:rPr lang="ru" sz="11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: В месяц — 5000-7000 шт. Загрузка 100% . Также заключены договора с подрядными организациями, выпуск 5 000-6 000 шт.</a:t>
            </a:r>
            <a:endParaRPr sz="11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1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555" name="Google Shape;555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3050" y="1470535"/>
            <a:ext cx="2295346" cy="3444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69"/>
          <p:cNvSpPr txBox="1"/>
          <p:nvPr>
            <p:ph type="title"/>
          </p:nvPr>
        </p:nvSpPr>
        <p:spPr>
          <a:xfrm>
            <a:off x="4862624" y="430850"/>
            <a:ext cx="4438500" cy="59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50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ЗАДАЧИ</a:t>
            </a:r>
            <a:endParaRPr sz="50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561" name="Google Shape;561;p69"/>
          <p:cNvSpPr txBox="1"/>
          <p:nvPr>
            <p:ph idx="1" type="body"/>
          </p:nvPr>
        </p:nvSpPr>
        <p:spPr>
          <a:xfrm>
            <a:off x="529575" y="1395275"/>
            <a:ext cx="3691800" cy="28761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BM Plex Sans ExtraLight"/>
              <a:buAutoNum type="arabicPeriod"/>
            </a:pPr>
            <a:r>
              <a:rPr lang="ru" sz="11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Качество вещей зависит от навыков конкретной швеи и всегда могут появиться конкуренты, которые готовы работать на схожих условиях. </a:t>
            </a:r>
            <a:endParaRPr sz="11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BM Plex Sans ExtraLight"/>
              <a:buAutoNum type="arabicPeriod"/>
            </a:pPr>
            <a:r>
              <a:rPr lang="ru" sz="11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Находятся в высококонкурентной среде и становятся её «заложниками».</a:t>
            </a:r>
            <a:endParaRPr sz="11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BM Plex Sans ExtraLight"/>
              <a:buAutoNum type="arabicPeriod"/>
            </a:pPr>
            <a:r>
              <a:rPr lang="ru" sz="11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Отсутствие собственной аудитории приводит к тому, что появляются перекупщики, продающие вещи компании под собственным брендом.</a:t>
            </a:r>
            <a:endParaRPr sz="11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BM Plex Sans ExtraLight"/>
              <a:buAutoNum type="arabicPeriod"/>
            </a:pPr>
            <a:r>
              <a:rPr lang="ru" sz="11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Нет прямых продаж.</a:t>
            </a:r>
            <a:endParaRPr sz="11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BM Plex Sans ExtraLight"/>
              <a:buAutoNum type="arabicPeriod"/>
            </a:pPr>
            <a:r>
              <a:rPr lang="ru" sz="11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Не работают с мелкотиражными заказами, хотя на это есть спрос. </a:t>
            </a:r>
            <a:endParaRPr sz="11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.</a:t>
            </a:r>
            <a:endParaRPr sz="12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562" name="Google Shape;562;p69"/>
          <p:cNvSpPr txBox="1"/>
          <p:nvPr/>
        </p:nvSpPr>
        <p:spPr>
          <a:xfrm>
            <a:off x="480675" y="451700"/>
            <a:ext cx="4047900" cy="5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50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ПРОБЛЕМЫ </a:t>
            </a:r>
            <a:endParaRPr sz="50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563" name="Google Shape;563;p69"/>
          <p:cNvSpPr txBox="1"/>
          <p:nvPr>
            <p:ph idx="1" type="body"/>
          </p:nvPr>
        </p:nvSpPr>
        <p:spPr>
          <a:xfrm>
            <a:off x="5015025" y="1395275"/>
            <a:ext cx="3525000" cy="28761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BM Plex Sans ExtraLight"/>
              <a:buAutoNum type="arabicPeriod"/>
            </a:pP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Определение УТП и четкое позиционирование  –&gt; расширение аудитории</a:t>
            </a:r>
            <a:endParaRPr sz="14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BM Plex Sans ExtraLight"/>
              <a:buAutoNum type="arabicPeriod"/>
            </a:pP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Прямой выход на маркетплейсы –&gt; рост доли рынка</a:t>
            </a:r>
            <a:endParaRPr sz="12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 ExtraLight"/>
              <a:buAutoNum type="arabicPeriod"/>
            </a:pP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Расширение присутствия онлайн с современным сообщением и визуальными сигналами –&gt; рост доли рынка </a:t>
            </a:r>
            <a:endParaRPr sz="12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cxnSp>
        <p:nvCxnSpPr>
          <p:cNvPr id="564" name="Google Shape;564;p69"/>
          <p:cNvCxnSpPr>
            <a:endCxn id="565" idx="3"/>
          </p:cNvCxnSpPr>
          <p:nvPr/>
        </p:nvCxnSpPr>
        <p:spPr>
          <a:xfrm flipH="1" rot="10800000">
            <a:off x="4114638" y="3045438"/>
            <a:ext cx="695400" cy="222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65" name="Google Shape;565;p69"/>
          <p:cNvSpPr/>
          <p:nvPr/>
        </p:nvSpPr>
        <p:spPr>
          <a:xfrm rot="5400000">
            <a:off x="4781838" y="2864538"/>
            <a:ext cx="418200" cy="361800"/>
          </a:xfrm>
          <a:prstGeom prst="triangle">
            <a:avLst>
              <a:gd fmla="val 50000" name="adj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70"/>
          <p:cNvSpPr/>
          <p:nvPr/>
        </p:nvSpPr>
        <p:spPr>
          <a:xfrm>
            <a:off x="1461200" y="254335"/>
            <a:ext cx="6084600" cy="11400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70"/>
          <p:cNvSpPr txBox="1"/>
          <p:nvPr>
            <p:ph type="title"/>
          </p:nvPr>
        </p:nvSpPr>
        <p:spPr>
          <a:xfrm>
            <a:off x="1461275" y="293200"/>
            <a:ext cx="6084600" cy="7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50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Идея</a:t>
            </a:r>
            <a:endParaRPr sz="1700">
              <a:highlight>
                <a:srgbClr val="FF0000"/>
              </a:highlight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572" name="Google Shape;572;p70"/>
          <p:cNvSpPr txBox="1"/>
          <p:nvPr>
            <p:ph idx="1" type="body"/>
          </p:nvPr>
        </p:nvSpPr>
        <p:spPr>
          <a:xfrm>
            <a:off x="2254050" y="1787950"/>
            <a:ext cx="4635900" cy="24615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u="sng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Спецтекс37</a:t>
            </a:r>
            <a:r>
              <a:rPr lang="ru" sz="11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— одежда для города/загорода.</a:t>
            </a:r>
            <a:endParaRPr sz="11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Спецтекс37 — ивановская марка, которая специализируется на мужской одежде для активных людей.</a:t>
            </a:r>
            <a:endParaRPr sz="11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Мы ценим простоту в дизайне, так же как и качество, и эргономику. У нас нет декоративных элементов, каждый шов несет определенную функцию, каждая деталь — на своем месте. </a:t>
            </a:r>
            <a:endParaRPr sz="11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У нас производство полного цикла, что позволяет отслеживать качество работ на каждом этапе. Мы ответственно подходим к выбору тканей и фурнитуры, чтобы наши вещи не подвели в ответственный момент. </a:t>
            </a:r>
            <a:endParaRPr sz="11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1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71"/>
          <p:cNvSpPr/>
          <p:nvPr/>
        </p:nvSpPr>
        <p:spPr>
          <a:xfrm>
            <a:off x="2060000" y="128725"/>
            <a:ext cx="4572000" cy="843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71"/>
          <p:cNvSpPr txBox="1"/>
          <p:nvPr>
            <p:ph type="title"/>
          </p:nvPr>
        </p:nvSpPr>
        <p:spPr>
          <a:xfrm>
            <a:off x="2582600" y="187970"/>
            <a:ext cx="3526800" cy="7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Бренд-система: логотип</a:t>
            </a:r>
            <a:endParaRPr sz="28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pic>
        <p:nvPicPr>
          <p:cNvPr id="579" name="Google Shape;579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3256" y="1276488"/>
            <a:ext cx="3951894" cy="2703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425" y="1348575"/>
            <a:ext cx="3417025" cy="2559475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71"/>
          <p:cNvSpPr txBox="1"/>
          <p:nvPr/>
        </p:nvSpPr>
        <p:spPr>
          <a:xfrm>
            <a:off x="4068425" y="2358913"/>
            <a:ext cx="310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/>
              <a:t>&gt;</a:t>
            </a:r>
            <a:endParaRPr sz="23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8"/>
          <p:cNvPicPr preferRelativeResize="0"/>
          <p:nvPr/>
        </p:nvPicPr>
        <p:blipFill rotWithShape="1">
          <a:blip r:embed="rId3">
            <a:alphaModFix/>
          </a:blip>
          <a:srcRect b="2381" l="0" r="0" t="2371"/>
          <a:stretch/>
        </p:blipFill>
        <p:spPr>
          <a:xfrm>
            <a:off x="1264050" y="1189875"/>
            <a:ext cx="1868100" cy="1779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6" name="Google Shape;96;p18"/>
          <p:cNvSpPr/>
          <p:nvPr/>
        </p:nvSpPr>
        <p:spPr>
          <a:xfrm>
            <a:off x="1829025" y="254325"/>
            <a:ext cx="5052600" cy="8268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8"/>
          <p:cNvSpPr txBox="1"/>
          <p:nvPr>
            <p:ph type="title"/>
          </p:nvPr>
        </p:nvSpPr>
        <p:spPr>
          <a:xfrm>
            <a:off x="2591925" y="305325"/>
            <a:ext cx="3526800" cy="7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Ценности</a:t>
            </a:r>
            <a:endParaRPr sz="35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pic>
        <p:nvPicPr>
          <p:cNvPr id="98" name="Google Shape;98;p18"/>
          <p:cNvPicPr preferRelativeResize="0"/>
          <p:nvPr/>
        </p:nvPicPr>
        <p:blipFill rotWithShape="1">
          <a:blip r:embed="rId4">
            <a:alphaModFix/>
          </a:blip>
          <a:srcRect b="10748" l="0" r="0" t="10740"/>
          <a:stretch/>
        </p:blipFill>
        <p:spPr>
          <a:xfrm>
            <a:off x="3637950" y="1189875"/>
            <a:ext cx="1868100" cy="1779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 rotWithShape="1">
          <a:blip r:embed="rId5">
            <a:alphaModFix/>
          </a:blip>
          <a:srcRect b="2371" l="0" r="0" t="2381"/>
          <a:stretch/>
        </p:blipFill>
        <p:spPr>
          <a:xfrm>
            <a:off x="6011850" y="1189875"/>
            <a:ext cx="1868100" cy="1779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 rotWithShape="1">
          <a:blip r:embed="rId6">
            <a:alphaModFix/>
          </a:blip>
          <a:srcRect b="18255" l="0" r="0" t="18248"/>
          <a:stretch/>
        </p:blipFill>
        <p:spPr>
          <a:xfrm>
            <a:off x="5023400" y="3192838"/>
            <a:ext cx="1868100" cy="1779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 rotWithShape="1">
          <a:blip r:embed="rId7">
            <a:alphaModFix/>
          </a:blip>
          <a:srcRect b="11901" l="0" r="0" t="11901"/>
          <a:stretch/>
        </p:blipFill>
        <p:spPr>
          <a:xfrm>
            <a:off x="2647700" y="3108838"/>
            <a:ext cx="1868100" cy="1779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2" name="Google Shape;102;p18"/>
          <p:cNvSpPr txBox="1"/>
          <p:nvPr>
            <p:ph idx="1" type="body"/>
          </p:nvPr>
        </p:nvSpPr>
        <p:spPr>
          <a:xfrm>
            <a:off x="1595400" y="2844075"/>
            <a:ext cx="1205400" cy="2613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4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принты</a:t>
            </a:r>
            <a:endParaRPr sz="12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103" name="Google Shape;103;p18"/>
          <p:cNvSpPr txBox="1"/>
          <p:nvPr>
            <p:ph idx="1" type="body"/>
          </p:nvPr>
        </p:nvSpPr>
        <p:spPr>
          <a:xfrm>
            <a:off x="3969300" y="2844075"/>
            <a:ext cx="1205400" cy="2613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4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Париж</a:t>
            </a:r>
            <a:endParaRPr sz="12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104" name="Google Shape;104;p18"/>
          <p:cNvSpPr txBox="1"/>
          <p:nvPr>
            <p:ph idx="1" type="body"/>
          </p:nvPr>
        </p:nvSpPr>
        <p:spPr>
          <a:xfrm>
            <a:off x="6343200" y="2882375"/>
            <a:ext cx="1205400" cy="2613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4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семья</a:t>
            </a:r>
            <a:endParaRPr sz="12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105" name="Google Shape;105;p18"/>
          <p:cNvSpPr txBox="1"/>
          <p:nvPr>
            <p:ph idx="1" type="body"/>
          </p:nvPr>
        </p:nvSpPr>
        <p:spPr>
          <a:xfrm>
            <a:off x="2979050" y="4599950"/>
            <a:ext cx="1205400" cy="4293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домашние животные</a:t>
            </a:r>
            <a:endParaRPr sz="12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106" name="Google Shape;106;p18"/>
          <p:cNvSpPr txBox="1"/>
          <p:nvPr>
            <p:ph idx="1" type="body"/>
          </p:nvPr>
        </p:nvSpPr>
        <p:spPr>
          <a:xfrm>
            <a:off x="5354750" y="4844150"/>
            <a:ext cx="1205400" cy="2613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4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домашний уют</a:t>
            </a:r>
            <a:endParaRPr sz="12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72"/>
          <p:cNvSpPr/>
          <p:nvPr/>
        </p:nvSpPr>
        <p:spPr>
          <a:xfrm>
            <a:off x="2060000" y="128725"/>
            <a:ext cx="4572000" cy="8433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7" name="Google Shape;587;p72"/>
          <p:cNvSpPr txBox="1"/>
          <p:nvPr>
            <p:ph type="title"/>
          </p:nvPr>
        </p:nvSpPr>
        <p:spPr>
          <a:xfrm>
            <a:off x="2582600" y="187970"/>
            <a:ext cx="3526800" cy="7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Бренд-система</a:t>
            </a:r>
            <a:endParaRPr sz="28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pic>
        <p:nvPicPr>
          <p:cNvPr id="588" name="Google Shape;588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825" y="1124425"/>
            <a:ext cx="5466358" cy="3866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72"/>
          <p:cNvPicPr preferRelativeResize="0"/>
          <p:nvPr/>
        </p:nvPicPr>
        <p:blipFill rotWithShape="1">
          <a:blip r:embed="rId4">
            <a:alphaModFix/>
          </a:blip>
          <a:srcRect b="0" l="41931" r="0" t="0"/>
          <a:stretch/>
        </p:blipFill>
        <p:spPr>
          <a:xfrm>
            <a:off x="5692431" y="1156750"/>
            <a:ext cx="3272842" cy="398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73"/>
          <p:cNvSpPr txBox="1"/>
          <p:nvPr>
            <p:ph type="title"/>
          </p:nvPr>
        </p:nvSpPr>
        <p:spPr>
          <a:xfrm>
            <a:off x="2635076" y="357325"/>
            <a:ext cx="3928800" cy="7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Ассортимент </a:t>
            </a:r>
            <a:endParaRPr sz="35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595" name="Google Shape;595;p73"/>
          <p:cNvSpPr/>
          <p:nvPr/>
        </p:nvSpPr>
        <p:spPr>
          <a:xfrm>
            <a:off x="2462125" y="243625"/>
            <a:ext cx="4274700" cy="9522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96" name="Google Shape;596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1348225"/>
            <a:ext cx="2427990" cy="364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8590" y="1348225"/>
            <a:ext cx="2427990" cy="364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98981" y="1348225"/>
            <a:ext cx="2427990" cy="364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74"/>
          <p:cNvSpPr txBox="1"/>
          <p:nvPr>
            <p:ph type="title"/>
          </p:nvPr>
        </p:nvSpPr>
        <p:spPr>
          <a:xfrm>
            <a:off x="2635076" y="357325"/>
            <a:ext cx="3928800" cy="7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Ассортимент </a:t>
            </a:r>
            <a:endParaRPr sz="35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604" name="Google Shape;604;p74"/>
          <p:cNvSpPr/>
          <p:nvPr/>
        </p:nvSpPr>
        <p:spPr>
          <a:xfrm>
            <a:off x="2462125" y="243625"/>
            <a:ext cx="4274700" cy="9522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05" name="Google Shape;605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613" y="1339450"/>
            <a:ext cx="2427990" cy="364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8393" y="1339450"/>
            <a:ext cx="2427990" cy="364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58003" y="1339450"/>
            <a:ext cx="2427990" cy="364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75"/>
          <p:cNvSpPr txBox="1"/>
          <p:nvPr>
            <p:ph type="title"/>
          </p:nvPr>
        </p:nvSpPr>
        <p:spPr>
          <a:xfrm>
            <a:off x="2635076" y="357325"/>
            <a:ext cx="3928800" cy="7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Ассортимент </a:t>
            </a:r>
            <a:endParaRPr sz="35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613" name="Google Shape;613;p75"/>
          <p:cNvSpPr/>
          <p:nvPr/>
        </p:nvSpPr>
        <p:spPr>
          <a:xfrm>
            <a:off x="2462125" y="243625"/>
            <a:ext cx="4274700" cy="9522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14" name="Google Shape;614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613" y="1313125"/>
            <a:ext cx="2427990" cy="364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8003" y="1313125"/>
            <a:ext cx="2427990" cy="364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38393" y="1313125"/>
            <a:ext cx="2427990" cy="364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76"/>
          <p:cNvSpPr txBox="1"/>
          <p:nvPr>
            <p:ph type="title"/>
          </p:nvPr>
        </p:nvSpPr>
        <p:spPr>
          <a:xfrm>
            <a:off x="2607601" y="204925"/>
            <a:ext cx="3928800" cy="7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Модель маркетинга</a:t>
            </a:r>
            <a:endParaRPr sz="35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622" name="Google Shape;622;p76"/>
          <p:cNvSpPr/>
          <p:nvPr/>
        </p:nvSpPr>
        <p:spPr>
          <a:xfrm>
            <a:off x="2434650" y="91225"/>
            <a:ext cx="4365900" cy="10101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3" name="Google Shape;623;p76"/>
          <p:cNvSpPr/>
          <p:nvPr/>
        </p:nvSpPr>
        <p:spPr>
          <a:xfrm>
            <a:off x="268500" y="1266825"/>
            <a:ext cx="8698200" cy="3747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24" name="Google Shape;624;p76"/>
          <p:cNvCxnSpPr/>
          <p:nvPr/>
        </p:nvCxnSpPr>
        <p:spPr>
          <a:xfrm>
            <a:off x="3087625" y="1271175"/>
            <a:ext cx="0" cy="37392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25" name="Google Shape;625;p76"/>
          <p:cNvCxnSpPr/>
          <p:nvPr/>
        </p:nvCxnSpPr>
        <p:spPr>
          <a:xfrm>
            <a:off x="6101425" y="1257950"/>
            <a:ext cx="0" cy="37392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26" name="Google Shape;626;p76"/>
          <p:cNvCxnSpPr>
            <a:stCxn id="623" idx="1"/>
          </p:cNvCxnSpPr>
          <p:nvPr/>
        </p:nvCxnSpPr>
        <p:spPr>
          <a:xfrm>
            <a:off x="268500" y="3140775"/>
            <a:ext cx="28176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27" name="Google Shape;627;p76"/>
          <p:cNvCxnSpPr/>
          <p:nvPr/>
        </p:nvCxnSpPr>
        <p:spPr>
          <a:xfrm>
            <a:off x="6101425" y="3127550"/>
            <a:ext cx="28176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28" name="Google Shape;628;p76"/>
          <p:cNvSpPr txBox="1"/>
          <p:nvPr/>
        </p:nvSpPr>
        <p:spPr>
          <a:xfrm>
            <a:off x="805650" y="1282725"/>
            <a:ext cx="162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IBM Plex Sans Light"/>
                <a:ea typeface="IBM Plex Sans Light"/>
                <a:cs typeface="IBM Plex Sans Light"/>
                <a:sym typeface="IBM Plex Sans Light"/>
              </a:rPr>
              <a:t>Business problem</a:t>
            </a:r>
            <a:endParaRPr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629" name="Google Shape;629;p76"/>
          <p:cNvSpPr txBox="1"/>
          <p:nvPr/>
        </p:nvSpPr>
        <p:spPr>
          <a:xfrm>
            <a:off x="349100" y="3164250"/>
            <a:ext cx="265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IBM Plex Sans Light"/>
                <a:ea typeface="IBM Plex Sans Light"/>
                <a:cs typeface="IBM Plex Sans Light"/>
                <a:sym typeface="IBM Plex Sans Light"/>
              </a:rPr>
              <a:t>Подписчики и покупатели</a:t>
            </a:r>
            <a:endParaRPr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630" name="Google Shape;630;p76"/>
          <p:cNvSpPr txBox="1"/>
          <p:nvPr/>
        </p:nvSpPr>
        <p:spPr>
          <a:xfrm>
            <a:off x="3292200" y="1282725"/>
            <a:ext cx="265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IBM Plex Sans Light"/>
                <a:ea typeface="IBM Plex Sans Light"/>
                <a:cs typeface="IBM Plex Sans Light"/>
                <a:sym typeface="IBM Plex Sans Light"/>
              </a:rPr>
              <a:t>Идеи реализации</a:t>
            </a:r>
            <a:endParaRPr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631" name="Google Shape;631;p76"/>
          <p:cNvSpPr txBox="1"/>
          <p:nvPr/>
        </p:nvSpPr>
        <p:spPr>
          <a:xfrm>
            <a:off x="6184825" y="1282725"/>
            <a:ext cx="265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IBM Plex Sans Light"/>
                <a:ea typeface="IBM Plex Sans Light"/>
                <a:cs typeface="IBM Plex Sans Light"/>
                <a:sym typeface="IBM Plex Sans Light"/>
              </a:rPr>
              <a:t>Результаты</a:t>
            </a:r>
            <a:endParaRPr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632" name="Google Shape;632;p76"/>
          <p:cNvSpPr txBox="1"/>
          <p:nvPr/>
        </p:nvSpPr>
        <p:spPr>
          <a:xfrm>
            <a:off x="6184825" y="3164250"/>
            <a:ext cx="265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IBM Plex Sans Light"/>
                <a:ea typeface="IBM Plex Sans Light"/>
                <a:cs typeface="IBM Plex Sans Light"/>
                <a:sym typeface="IBM Plex Sans Light"/>
              </a:rPr>
              <a:t>Почему люди покупают</a:t>
            </a:r>
            <a:endParaRPr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633" name="Google Shape;633;p76"/>
          <p:cNvSpPr txBox="1"/>
          <p:nvPr/>
        </p:nvSpPr>
        <p:spPr>
          <a:xfrm>
            <a:off x="349100" y="1881900"/>
            <a:ext cx="1097100" cy="1046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IBM Plex Sans Light"/>
                <a:ea typeface="IBM Plex Sans Light"/>
                <a:cs typeface="IBM Plex Sans Light"/>
                <a:sym typeface="IBM Plex Sans Light"/>
              </a:rPr>
              <a:t>Брендовая не брендовая одежда</a:t>
            </a:r>
            <a:endParaRPr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634" name="Google Shape;634;p76"/>
          <p:cNvSpPr txBox="1"/>
          <p:nvPr/>
        </p:nvSpPr>
        <p:spPr>
          <a:xfrm>
            <a:off x="1730325" y="1864325"/>
            <a:ext cx="1269600" cy="10644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IBM Plex Sans Light"/>
                <a:ea typeface="IBM Plex Sans Light"/>
                <a:cs typeface="IBM Plex Sans Light"/>
                <a:sym typeface="IBM Plex Sans Light"/>
              </a:rPr>
              <a:t>Спецодежда рабочая одежда</a:t>
            </a:r>
            <a:endParaRPr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635" name="Google Shape;635;p76"/>
          <p:cNvSpPr txBox="1"/>
          <p:nvPr/>
        </p:nvSpPr>
        <p:spPr>
          <a:xfrm>
            <a:off x="349100" y="3601150"/>
            <a:ext cx="1138500" cy="692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latin typeface="IBM Plex Sans Light"/>
                <a:ea typeface="IBM Plex Sans Light"/>
                <a:cs typeface="IBM Plex Sans Light"/>
                <a:sym typeface="IBM Plex Sans Light"/>
              </a:rPr>
              <a:t>туристы и любители отдыха</a:t>
            </a:r>
            <a:endParaRPr sz="11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636" name="Google Shape;636;p76"/>
          <p:cNvSpPr txBox="1"/>
          <p:nvPr/>
        </p:nvSpPr>
        <p:spPr>
          <a:xfrm>
            <a:off x="1730325" y="3601150"/>
            <a:ext cx="1234500" cy="692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latin typeface="IBM Plex Sans Light"/>
                <a:ea typeface="IBM Plex Sans Light"/>
                <a:cs typeface="IBM Plex Sans Light"/>
                <a:sym typeface="IBM Plex Sans Light"/>
              </a:rPr>
              <a:t>рабочие, охотники и рыболовы</a:t>
            </a:r>
            <a:endParaRPr sz="11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637" name="Google Shape;637;p76"/>
          <p:cNvSpPr txBox="1"/>
          <p:nvPr/>
        </p:nvSpPr>
        <p:spPr>
          <a:xfrm>
            <a:off x="349100" y="4363875"/>
            <a:ext cx="2615700" cy="3540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latin typeface="IBM Plex Sans Light"/>
                <a:ea typeface="IBM Plex Sans Light"/>
                <a:cs typeface="IBM Plex Sans Light"/>
                <a:sym typeface="IBM Plex Sans Light"/>
              </a:rPr>
              <a:t>отдел закупок предприятий</a:t>
            </a:r>
            <a:endParaRPr sz="11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638" name="Google Shape;638;p76"/>
          <p:cNvSpPr txBox="1"/>
          <p:nvPr/>
        </p:nvSpPr>
        <p:spPr>
          <a:xfrm>
            <a:off x="3251525" y="1864325"/>
            <a:ext cx="1138500" cy="828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latin typeface="IBM Plex Sans Light"/>
                <a:ea typeface="IBM Plex Sans Light"/>
                <a:cs typeface="IBM Plex Sans Light"/>
                <a:sym typeface="IBM Plex Sans Light"/>
              </a:rPr>
              <a:t>развивать линейку качественной спецодежды</a:t>
            </a:r>
            <a:endParaRPr sz="11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639" name="Google Shape;639;p76"/>
          <p:cNvSpPr txBox="1"/>
          <p:nvPr/>
        </p:nvSpPr>
        <p:spPr>
          <a:xfrm>
            <a:off x="3251525" y="2813175"/>
            <a:ext cx="1138500" cy="10101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latin typeface="IBM Plex Sans Light"/>
                <a:ea typeface="IBM Plex Sans Light"/>
                <a:cs typeface="IBM Plex Sans Light"/>
                <a:sym typeface="IBM Plex Sans Light"/>
              </a:rPr>
              <a:t>коллаборации с малыми предприятиями (ДубльДом, Сила Ветра)</a:t>
            </a:r>
            <a:endParaRPr sz="11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640" name="Google Shape;640;p76"/>
          <p:cNvSpPr txBox="1"/>
          <p:nvPr/>
        </p:nvSpPr>
        <p:spPr>
          <a:xfrm>
            <a:off x="3251525" y="3943225"/>
            <a:ext cx="1138500" cy="8652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latin typeface="IBM Plex Sans Light"/>
                <a:ea typeface="IBM Plex Sans Light"/>
                <a:cs typeface="IBM Plex Sans Light"/>
                <a:sym typeface="IBM Plex Sans Light"/>
              </a:rPr>
              <a:t>одежда для загорода= одежда для города</a:t>
            </a:r>
            <a:endParaRPr sz="11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641" name="Google Shape;641;p76"/>
          <p:cNvSpPr txBox="1"/>
          <p:nvPr/>
        </p:nvSpPr>
        <p:spPr>
          <a:xfrm>
            <a:off x="4763850" y="1881900"/>
            <a:ext cx="1138500" cy="828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latin typeface="IBM Plex Sans Light"/>
                <a:ea typeface="IBM Plex Sans Light"/>
                <a:cs typeface="IBM Plex Sans Light"/>
                <a:sym typeface="IBM Plex Sans Light"/>
              </a:rPr>
              <a:t>создавать допконтент о природе России</a:t>
            </a:r>
            <a:endParaRPr sz="11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642" name="Google Shape;642;p76"/>
          <p:cNvSpPr txBox="1"/>
          <p:nvPr/>
        </p:nvSpPr>
        <p:spPr>
          <a:xfrm>
            <a:off x="4763850" y="2813175"/>
            <a:ext cx="1138500" cy="10101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latin typeface="IBM Plex Sans Light"/>
                <a:ea typeface="IBM Plex Sans Light"/>
                <a:cs typeface="IBM Plex Sans Light"/>
                <a:sym typeface="IBM Plex Sans Light"/>
              </a:rPr>
              <a:t>сотрудничество с фондами защиты природы</a:t>
            </a:r>
            <a:endParaRPr sz="11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643" name="Google Shape;643;p76"/>
          <p:cNvSpPr txBox="1"/>
          <p:nvPr/>
        </p:nvSpPr>
        <p:spPr>
          <a:xfrm>
            <a:off x="4763850" y="3943225"/>
            <a:ext cx="1138500" cy="8652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latin typeface="IBM Plex Sans Light"/>
                <a:ea typeface="IBM Plex Sans Light"/>
                <a:cs typeface="IBM Plex Sans Light"/>
                <a:sym typeface="IBM Plex Sans Light"/>
              </a:rPr>
              <a:t>ситуативные истории из жизни </a:t>
            </a:r>
            <a:endParaRPr sz="11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latin typeface="IBM Plex Sans Light"/>
                <a:ea typeface="IBM Plex Sans Light"/>
                <a:cs typeface="IBM Plex Sans Light"/>
                <a:sym typeface="IBM Plex Sans Light"/>
              </a:rPr>
              <a:t>(куда надеть)</a:t>
            </a:r>
            <a:endParaRPr sz="11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644" name="Google Shape;644;p76"/>
          <p:cNvSpPr txBox="1"/>
          <p:nvPr/>
        </p:nvSpPr>
        <p:spPr>
          <a:xfrm>
            <a:off x="6309275" y="2016725"/>
            <a:ext cx="1138500" cy="861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latin typeface="IBM Plex Sans Light"/>
                <a:ea typeface="IBM Plex Sans Light"/>
                <a:cs typeface="IBM Plex Sans Light"/>
                <a:sym typeface="IBM Plex Sans Light"/>
              </a:rPr>
              <a:t>количество запросов в гугле и яндексе</a:t>
            </a:r>
            <a:endParaRPr sz="11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645" name="Google Shape;645;p76"/>
          <p:cNvSpPr txBox="1"/>
          <p:nvPr/>
        </p:nvSpPr>
        <p:spPr>
          <a:xfrm>
            <a:off x="7702300" y="1847825"/>
            <a:ext cx="1138500" cy="5232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latin typeface="IBM Plex Sans Light"/>
                <a:ea typeface="IBM Plex Sans Light"/>
                <a:cs typeface="IBM Plex Sans Light"/>
                <a:sym typeface="IBM Plex Sans Light"/>
              </a:rPr>
              <a:t>повторная покупка</a:t>
            </a:r>
            <a:endParaRPr sz="11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646" name="Google Shape;646;p76"/>
          <p:cNvSpPr txBox="1"/>
          <p:nvPr/>
        </p:nvSpPr>
        <p:spPr>
          <a:xfrm>
            <a:off x="7702300" y="2506038"/>
            <a:ext cx="1138500" cy="5232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latin typeface="IBM Plex Sans Light"/>
                <a:ea typeface="IBM Plex Sans Light"/>
                <a:cs typeface="IBM Plex Sans Light"/>
                <a:sym typeface="IBM Plex Sans Light"/>
              </a:rPr>
              <a:t>рекомендуют друзьям</a:t>
            </a:r>
            <a:endParaRPr sz="11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647" name="Google Shape;647;p76"/>
          <p:cNvSpPr txBox="1"/>
          <p:nvPr/>
        </p:nvSpPr>
        <p:spPr>
          <a:xfrm>
            <a:off x="6300500" y="3884075"/>
            <a:ext cx="1138500" cy="5232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latin typeface="IBM Plex Sans Light"/>
                <a:ea typeface="IBM Plex Sans Light"/>
                <a:cs typeface="IBM Plex Sans Light"/>
                <a:sym typeface="IBM Plex Sans Light"/>
              </a:rPr>
              <a:t>и в пир, и в мир</a:t>
            </a:r>
            <a:endParaRPr sz="11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648" name="Google Shape;648;p76"/>
          <p:cNvSpPr txBox="1"/>
          <p:nvPr/>
        </p:nvSpPr>
        <p:spPr>
          <a:xfrm>
            <a:off x="7701375" y="3884075"/>
            <a:ext cx="1138500" cy="5232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latin typeface="IBM Plex Sans Light"/>
                <a:ea typeface="IBM Plex Sans Light"/>
                <a:cs typeface="IBM Plex Sans Light"/>
                <a:sym typeface="IBM Plex Sans Light"/>
              </a:rPr>
              <a:t>сделано в России</a:t>
            </a:r>
            <a:endParaRPr sz="11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77"/>
          <p:cNvSpPr/>
          <p:nvPr/>
        </p:nvSpPr>
        <p:spPr>
          <a:xfrm>
            <a:off x="2016475" y="166825"/>
            <a:ext cx="5245500" cy="10935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5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Этапы </a:t>
            </a:r>
            <a:endParaRPr sz="35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pic>
        <p:nvPicPr>
          <p:cNvPr id="654" name="Google Shape;654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406798"/>
            <a:ext cx="9143999" cy="1357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78"/>
          <p:cNvSpPr txBox="1"/>
          <p:nvPr>
            <p:ph idx="1" type="body"/>
          </p:nvPr>
        </p:nvSpPr>
        <p:spPr>
          <a:xfrm>
            <a:off x="311700" y="1531825"/>
            <a:ext cx="8520600" cy="34164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Не распыляемся на все каналы продвижения, сосредотачиваем внимание на платформе VKontakte. </a:t>
            </a:r>
            <a:br>
              <a:rPr lang="ru" sz="17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br>
              <a:rPr lang="ru" sz="17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r>
              <a:rPr lang="ru" sz="17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- создаем страницу</a:t>
            </a:r>
            <a:br>
              <a:rPr lang="ru" sz="17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r>
              <a:rPr lang="ru" sz="17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- заводим первые посты (10 штук)</a:t>
            </a:r>
            <a:br>
              <a:rPr lang="ru" sz="17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r>
              <a:rPr lang="ru" sz="17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- создаем товары в ВК</a:t>
            </a:r>
            <a:br>
              <a:rPr lang="ru" sz="17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r>
              <a:rPr lang="ru" sz="17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- подписываем себя и всех своих друзей</a:t>
            </a:r>
            <a:br>
              <a:rPr lang="ru" sz="17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r>
              <a:rPr lang="ru" sz="17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- промоутируем страницу через общие публикации о проекте в Иваново с другими производствами</a:t>
            </a:r>
            <a:br>
              <a:rPr lang="ru" sz="17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r>
              <a:rPr lang="ru" sz="17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- заводим первые рекламные кампании в кабинете VK</a:t>
            </a:r>
            <a:br>
              <a:rPr lang="ru" sz="17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endParaRPr sz="17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660" name="Google Shape;660;p78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</a:t>
            </a:r>
            <a:endParaRPr/>
          </a:p>
        </p:txBody>
      </p:sp>
      <p:sp>
        <p:nvSpPr>
          <p:cNvPr id="661" name="Google Shape;661;p78"/>
          <p:cNvSpPr/>
          <p:nvPr/>
        </p:nvSpPr>
        <p:spPr>
          <a:xfrm>
            <a:off x="1949250" y="225575"/>
            <a:ext cx="5245500" cy="10935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1 этап</a:t>
            </a:r>
            <a:br>
              <a:rPr lang="ru" sz="32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</a:br>
            <a:r>
              <a:rPr lang="ru" sz="24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работаем на охват</a:t>
            </a:r>
            <a:endParaRPr sz="24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" name="Google Shape;666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037" y="0"/>
            <a:ext cx="809792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80"/>
          <p:cNvSpPr/>
          <p:nvPr/>
        </p:nvSpPr>
        <p:spPr>
          <a:xfrm>
            <a:off x="2144800" y="140375"/>
            <a:ext cx="5041800" cy="10935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1 этап</a:t>
            </a:r>
            <a:b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</a:br>
            <a:r>
              <a:rPr lang="ru" sz="24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блогеры и спецпроекты</a:t>
            </a:r>
            <a:endParaRPr sz="24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pic>
        <p:nvPicPr>
          <p:cNvPr id="672" name="Google Shape;672;p80"/>
          <p:cNvPicPr preferRelativeResize="0"/>
          <p:nvPr/>
        </p:nvPicPr>
        <p:blipFill rotWithShape="1">
          <a:blip r:embed="rId3">
            <a:alphaModFix/>
          </a:blip>
          <a:srcRect b="0" l="0" r="58959" t="0"/>
          <a:stretch/>
        </p:blipFill>
        <p:spPr>
          <a:xfrm>
            <a:off x="457200" y="1372350"/>
            <a:ext cx="3286449" cy="2279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3284798"/>
            <a:ext cx="1687601" cy="1719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44802" y="3301634"/>
            <a:ext cx="1598840" cy="1702465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80"/>
          <p:cNvSpPr txBox="1"/>
          <p:nvPr/>
        </p:nvSpPr>
        <p:spPr>
          <a:xfrm>
            <a:off x="4157525" y="1372350"/>
            <a:ext cx="4468500" cy="34170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YouTube </a:t>
            </a:r>
            <a:r>
              <a:rPr lang="ru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канал Алексея Пивоварова два месяца назад тестировал, а на прошлой неделе запустил цикл передач “Антитревел” где рассказывает про различные места нашей Родины. </a:t>
            </a:r>
            <a:br>
              <a:rPr lang="ru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</a:br>
            <a:br>
              <a:rPr lang="ru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</a:br>
            <a:r>
              <a:rPr lang="ru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Я бы предложила написать им и сделать отдельный выпуск про производства Иваново и какие здесь замечательные люди, тем самым обеспечив интеграцию производств в сам ролик и увеличив Brand Awerness самого региона. </a:t>
            </a:r>
            <a:br>
              <a:rPr lang="ru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</a:br>
            <a:br>
              <a:rPr lang="ru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</a:br>
            <a:r>
              <a:rPr lang="ru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Аудитория этого канала, как раз молодая, активная и успешная и это поможет привлечь внимание потенциальных кадров на производства.</a:t>
            </a:r>
            <a:endParaRPr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0" name="Google Shape;680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318150"/>
            <a:ext cx="2684904" cy="3672949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81"/>
          <p:cNvSpPr txBox="1"/>
          <p:nvPr/>
        </p:nvSpPr>
        <p:spPr>
          <a:xfrm>
            <a:off x="3420125" y="1341400"/>
            <a:ext cx="5245500" cy="29862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IBM Plex Sans Light"/>
                <a:ea typeface="IBM Plex Sans Light"/>
                <a:cs typeface="IBM Plex Sans Light"/>
                <a:sym typeface="IBM Plex Sans Light"/>
              </a:rPr>
              <a:t>Дмитрий Марков считается одним из главных современных фотографов России. Выставляется в Париже, Нью-Йорке, Лондоне.</a:t>
            </a:r>
            <a:br>
              <a:rPr lang="ru"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br>
              <a:rPr lang="ru"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r>
              <a:rPr lang="ru">
                <a:latin typeface="IBM Plex Sans Light"/>
                <a:ea typeface="IBM Plex Sans Light"/>
                <a:cs typeface="IBM Plex Sans Light"/>
                <a:sym typeface="IBM Plex Sans Light"/>
              </a:rPr>
              <a:t>Все фотографии снимает на IPhone и показывает Россию. Охват 884К  - это аудитория взрослых, умных, современных и образованных людей. Идеальна для посева информации о бренде. Считаю что будет здорово, если Дима сможет снять производство, которое мы еще покажем в youtube шоу с его же участием.</a:t>
            </a:r>
            <a:br>
              <a:rPr lang="ru"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endParaRPr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IBM Plex Sans Light"/>
                <a:ea typeface="IBM Plex Sans Light"/>
                <a:cs typeface="IBM Plex Sans Light"/>
                <a:sym typeface="IBM Plex Sans Light"/>
              </a:rPr>
              <a:t>Так мы получим 2-3 касания с целевой аудиторией и с этим уже можно будет работать дальше. </a:t>
            </a:r>
            <a:endParaRPr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682" name="Google Shape;682;p81"/>
          <p:cNvSpPr/>
          <p:nvPr/>
        </p:nvSpPr>
        <p:spPr>
          <a:xfrm>
            <a:off x="2144800" y="140375"/>
            <a:ext cx="5041800" cy="10935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1 этап</a:t>
            </a:r>
            <a:b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</a:br>
            <a:r>
              <a:rPr lang="ru" sz="24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блогеры и спецпроекты</a:t>
            </a:r>
            <a:endParaRPr sz="24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/>
          <p:nvPr/>
        </p:nvSpPr>
        <p:spPr>
          <a:xfrm>
            <a:off x="2348625" y="87275"/>
            <a:ext cx="4578300" cy="8172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9"/>
          <p:cNvSpPr txBox="1"/>
          <p:nvPr>
            <p:ph type="title"/>
          </p:nvPr>
        </p:nvSpPr>
        <p:spPr>
          <a:xfrm>
            <a:off x="2409150" y="202325"/>
            <a:ext cx="4325700" cy="58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Аудитория</a:t>
            </a:r>
            <a:endParaRPr sz="35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pic>
        <p:nvPicPr>
          <p:cNvPr id="113" name="Google Shape;113;p19"/>
          <p:cNvPicPr preferRelativeResize="0"/>
          <p:nvPr/>
        </p:nvPicPr>
        <p:blipFill rotWithShape="1">
          <a:blip r:embed="rId3">
            <a:alphaModFix/>
          </a:blip>
          <a:srcRect b="20775" l="0" r="0" t="1500"/>
          <a:stretch/>
        </p:blipFill>
        <p:spPr>
          <a:xfrm>
            <a:off x="1553850" y="988650"/>
            <a:ext cx="1355100" cy="1354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4" name="Google Shape;114;p19"/>
          <p:cNvSpPr txBox="1"/>
          <p:nvPr/>
        </p:nvSpPr>
        <p:spPr>
          <a:xfrm>
            <a:off x="68550" y="2427325"/>
            <a:ext cx="4325700" cy="26658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675" lIns="45675" spcFirstLastPara="1" rIns="45675" wrap="square" tIns="456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latin typeface="IBM Plex Sans Light"/>
                <a:ea typeface="IBM Plex Sans Light"/>
                <a:cs typeface="IBM Plex Sans Light"/>
                <a:sym typeface="IBM Plex Sans Light"/>
              </a:rPr>
              <a:t>— Ответственный подход к жизни, близки эко-принципы.</a:t>
            </a:r>
            <a:endParaRPr sz="10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latin typeface="IBM Plex Sans Light"/>
                <a:ea typeface="IBM Plex Sans Light"/>
                <a:cs typeface="IBM Plex Sans Light"/>
                <a:sym typeface="IBM Plex Sans Light"/>
              </a:rPr>
              <a:t>— До карантина ездили в Европу, Грузию, сейчас — по России (Байкал, Карелия, Дагестан, Калининград, Суздаль).</a:t>
            </a:r>
            <a:endParaRPr sz="10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latin typeface="IBM Plex Sans Light"/>
                <a:ea typeface="IBM Plex Sans Light"/>
                <a:cs typeface="IBM Plex Sans Light"/>
                <a:sym typeface="IBM Plex Sans Light"/>
              </a:rPr>
              <a:t>— Разбираются в брендах, следят за модой, выбирают проверенные.</a:t>
            </a:r>
            <a:endParaRPr sz="10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latin typeface="IBM Plex Sans Light"/>
                <a:ea typeface="IBM Plex Sans Light"/>
                <a:cs typeface="IBM Plex Sans Light"/>
                <a:sym typeface="IBM Plex Sans Light"/>
              </a:rPr>
              <a:t>— активные пользователи города </a:t>
            </a:r>
            <a:r>
              <a:rPr lang="ru" sz="900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–</a:t>
            </a:r>
            <a:r>
              <a:rPr lang="ru" sz="1000">
                <a:latin typeface="IBM Plex Sans Light"/>
                <a:ea typeface="IBM Plex Sans Light"/>
                <a:cs typeface="IBM Plex Sans Light"/>
                <a:sym typeface="IBM Plex Sans Light"/>
              </a:rPr>
              <a:t> каршеринг, велодорожки, кафе и бары, парки и общественные места.</a:t>
            </a:r>
            <a:endParaRPr sz="10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— Следят за культурной повесткой в стране, ходят в музеи, на выставки, смотрят фестивальные фильмы, ходят на вечеринки.</a:t>
            </a:r>
            <a:endParaRPr sz="10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— Есть подписки на сервисы — Apple, Google, Netflix, «Яндекс», Spotify.</a:t>
            </a:r>
            <a:endParaRPr sz="10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— Смотрят сериалы Netflix, Youtube-интервью, ходят в кино, читают </a:t>
            </a:r>
            <a:r>
              <a:rPr lang="ru" sz="9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«</a:t>
            </a:r>
            <a:r>
              <a:rPr lang="ru" sz="10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Медузу</a:t>
            </a:r>
            <a:r>
              <a:rPr lang="ru" sz="9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»</a:t>
            </a:r>
            <a:r>
              <a:rPr lang="ru" sz="10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, The Village, </a:t>
            </a:r>
            <a:r>
              <a:rPr lang="ru" sz="9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«</a:t>
            </a:r>
            <a:r>
              <a:rPr lang="ru" sz="10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Москвич Маг</a:t>
            </a:r>
            <a:r>
              <a:rPr lang="ru" sz="9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»</a:t>
            </a:r>
            <a:r>
              <a:rPr lang="ru" sz="10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, слушают подкасты.</a:t>
            </a:r>
            <a:endParaRPr sz="10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— Гедонисты, пьют вино.</a:t>
            </a:r>
            <a:endParaRPr sz="10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— Занимаются спортом, йогой, могут медитировать.</a:t>
            </a:r>
            <a:endParaRPr sz="10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— Читают non-fiction и selfhelp книги.</a:t>
            </a:r>
            <a:endParaRPr sz="10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888888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115" name="Google Shape;115;p19"/>
          <p:cNvPicPr preferRelativeResize="0"/>
          <p:nvPr/>
        </p:nvPicPr>
        <p:blipFill rotWithShape="1">
          <a:blip r:embed="rId4">
            <a:alphaModFix/>
          </a:blip>
          <a:srcRect b="48567" l="0" r="0" t="0"/>
          <a:stretch/>
        </p:blipFill>
        <p:spPr>
          <a:xfrm>
            <a:off x="6092550" y="988650"/>
            <a:ext cx="1419300" cy="1351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6" name="Google Shape;116;p19"/>
          <p:cNvSpPr txBox="1"/>
          <p:nvPr/>
        </p:nvSpPr>
        <p:spPr>
          <a:xfrm>
            <a:off x="4572000" y="2424625"/>
            <a:ext cx="4460400" cy="26658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675" lIns="45675" spcFirstLastPara="1" rIns="45675" wrap="square" tIns="45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— Ценят качество вещей, важно соотношение цены и качества, не смотрят на бренды.</a:t>
            </a:r>
            <a:endParaRPr sz="10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— Близко общаются с семьей и родственниками, занимаются развитием детей, часто встречаются с подругами.</a:t>
            </a:r>
            <a:endParaRPr sz="10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— Любят уют и порядок в доме.</a:t>
            </a:r>
            <a:endParaRPr sz="10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— Активно следят за собой, занимаются спортом.</a:t>
            </a:r>
            <a:endParaRPr sz="10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— Не говорят про работу или занимаются небольшим собственным делом.</a:t>
            </a:r>
            <a:endParaRPr sz="10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— Есть высшее образование.</a:t>
            </a:r>
            <a:br>
              <a:rPr lang="ru" sz="10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r>
              <a:rPr lang="ru" sz="10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— Занимаются творчеством (вяжут, вышивают, рисуют, собирают пазлы).</a:t>
            </a:r>
            <a:endParaRPr sz="10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— Живут преимущественно в новостройках, водят машину и разбираются в моделях, телефоны на Android.</a:t>
            </a:r>
            <a:endParaRPr sz="10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— Отдыхают преимущественно в Турции, Египте, Сочи и Анапе. Там, где есть море.</a:t>
            </a:r>
            <a:endParaRPr sz="10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— Есть несколько вариантов пижам.</a:t>
            </a:r>
            <a:endParaRPr sz="10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— Часто покупают сережки Sokolov. В целом, любят украшения.</a:t>
            </a:r>
            <a:endParaRPr sz="1000">
              <a:solidFill>
                <a:srgbClr val="000000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888888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82"/>
          <p:cNvSpPr txBox="1"/>
          <p:nvPr/>
        </p:nvSpPr>
        <p:spPr>
          <a:xfrm>
            <a:off x="3375850" y="1370800"/>
            <a:ext cx="5245500" cy="16932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IBM Plex Sans Light"/>
                <a:ea typeface="IBM Plex Sans Light"/>
                <a:cs typeface="IBM Plex Sans Light"/>
                <a:sym typeface="IBM Plex Sans Light"/>
              </a:rPr>
              <a:t>Поля из деревки — 1,8 mln подписчиков</a:t>
            </a:r>
            <a:br>
              <a:rPr lang="ru"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br>
              <a:rPr lang="ru"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r>
              <a:rPr lang="ru">
                <a:latin typeface="IBM Plex Sans Light"/>
                <a:ea typeface="IBM Plex Sans Light"/>
                <a:cs typeface="IBM Plex Sans Light"/>
                <a:sym typeface="IBM Plex Sans Light"/>
              </a:rPr>
              <a:t>В своем инстаграм снимает забавные ролики про деревенскую жизнь. Но нас больше интересует она, как ведущая шоу на канале Редакция. И, опять же, появиться на youtube и у нее в сториз будет лучше, чем просто появится на youtube.</a:t>
            </a:r>
            <a:endParaRPr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688" name="Google Shape;688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952" y="1370800"/>
            <a:ext cx="2575073" cy="3567349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82"/>
          <p:cNvSpPr/>
          <p:nvPr/>
        </p:nvSpPr>
        <p:spPr>
          <a:xfrm>
            <a:off x="2144800" y="140375"/>
            <a:ext cx="5041800" cy="10935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1 этап</a:t>
            </a:r>
            <a:b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</a:br>
            <a:r>
              <a:rPr lang="ru" sz="24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блогеры и спецпроекты</a:t>
            </a:r>
            <a:endParaRPr sz="24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83"/>
          <p:cNvSpPr txBox="1"/>
          <p:nvPr/>
        </p:nvSpPr>
        <p:spPr>
          <a:xfrm>
            <a:off x="1483525" y="1385825"/>
            <a:ext cx="644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IBM Plex Sans Light"/>
                <a:ea typeface="IBM Plex Sans Light"/>
                <a:cs typeface="IBM Plex Sans Light"/>
                <a:sym typeface="IBM Plex Sans Light"/>
              </a:rPr>
              <a:t>Несколько человек, которые смогли бы поддержать наш бренд</a:t>
            </a:r>
            <a:endParaRPr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695" name="Google Shape;695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550" y="1937963"/>
            <a:ext cx="2166041" cy="3052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83"/>
          <p:cNvPicPr preferRelativeResize="0"/>
          <p:nvPr/>
        </p:nvPicPr>
        <p:blipFill rotWithShape="1">
          <a:blip r:embed="rId4">
            <a:alphaModFix/>
          </a:blip>
          <a:srcRect b="17122" l="0" r="0" t="0"/>
          <a:stretch/>
        </p:blipFill>
        <p:spPr>
          <a:xfrm>
            <a:off x="2363163" y="1937975"/>
            <a:ext cx="2236350" cy="256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9239" y="1951625"/>
            <a:ext cx="2110669" cy="294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8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69625" y="1937975"/>
            <a:ext cx="2110674" cy="2431493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83"/>
          <p:cNvSpPr/>
          <p:nvPr/>
        </p:nvSpPr>
        <p:spPr>
          <a:xfrm>
            <a:off x="2144800" y="140375"/>
            <a:ext cx="5041800" cy="10935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1 этап</a:t>
            </a:r>
            <a:b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</a:br>
            <a:r>
              <a:rPr lang="ru" sz="24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блогеры и спецпроекты</a:t>
            </a:r>
            <a:endParaRPr sz="24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" name="Google Shape;704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911" y="0"/>
            <a:ext cx="809794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84"/>
          <p:cNvSpPr/>
          <p:nvPr/>
        </p:nvSpPr>
        <p:spPr>
          <a:xfrm>
            <a:off x="4791525" y="129750"/>
            <a:ext cx="2233800" cy="6195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2 этап</a:t>
            </a:r>
            <a:endParaRPr sz="20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85"/>
          <p:cNvSpPr/>
          <p:nvPr/>
        </p:nvSpPr>
        <p:spPr>
          <a:xfrm>
            <a:off x="2202450" y="191500"/>
            <a:ext cx="4739100" cy="9879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3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2 этап</a:t>
            </a:r>
            <a:endParaRPr sz="33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latin typeface="IBM Plex Sans Light"/>
                <a:ea typeface="IBM Plex Sans Light"/>
                <a:cs typeface="IBM Plex Sans Light"/>
                <a:sym typeface="IBM Plex Sans Light"/>
              </a:rPr>
              <a:t>работаем на вовлечение</a:t>
            </a:r>
            <a:endParaRPr sz="20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711" name="Google Shape;711;p85"/>
          <p:cNvSpPr txBox="1"/>
          <p:nvPr/>
        </p:nvSpPr>
        <p:spPr>
          <a:xfrm>
            <a:off x="463100" y="1990400"/>
            <a:ext cx="789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2" name="Google Shape;712;p85"/>
          <p:cNvSpPr txBox="1"/>
          <p:nvPr>
            <p:ph idx="1" type="body"/>
          </p:nvPr>
        </p:nvSpPr>
        <p:spPr>
          <a:xfrm>
            <a:off x="356525" y="1351925"/>
            <a:ext cx="8520600" cy="35577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ru" sz="1225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Постим вовлекающий контент:</a:t>
            </a:r>
            <a:br>
              <a:rPr lang="ru" sz="1225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br>
              <a:rPr lang="ru" sz="1225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r>
              <a:rPr lang="ru" sz="1225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- Делаем акцент на том, что  СпецТех-37 это народный активный бренд</a:t>
            </a:r>
            <a:br>
              <a:rPr lang="ru" sz="1225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br>
              <a:rPr lang="ru" sz="1225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r>
              <a:rPr lang="ru" sz="1225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- Чтобы самим не создавать контент, привлекаем сторонних блогеров. Дарим им одежду в обмен на их фото и истории</a:t>
            </a:r>
            <a:br>
              <a:rPr lang="ru" sz="1225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br>
              <a:rPr lang="ru" sz="1225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r>
              <a:rPr lang="ru" sz="1225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- Создаем конкурсы и опросы. По типу: выбери кто круче: рыбак или милашка? И рыбак и милашка в одной и той же куртке от СпецТекс -37</a:t>
            </a:r>
            <a:br>
              <a:rPr lang="ru" sz="1225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endParaRPr sz="1225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just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88"/>
              <a:buFont typeface="Arial"/>
              <a:buNone/>
            </a:pPr>
            <a:r>
              <a:rPr lang="ru" sz="1225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- Сотрудничаем с благотворительными фондами по охране природы. Например, при покупке куртки - 10% идут в фонд по борьбе с лесными пожарами. Если выбрать фонд с большим охватом, то мы получаем дополнительную рекламу.</a:t>
            </a:r>
            <a:br>
              <a:rPr lang="ru" sz="1225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endParaRPr sz="1225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just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ru" sz="1225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- Рассылаем наши посты по тематическим группам, тем самым привлекая все больше аудитории.</a:t>
            </a:r>
            <a:br>
              <a:rPr lang="ru" sz="1225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endParaRPr sz="1225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just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ru" sz="1225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- Не стесняемся рассказывать о себе. </a:t>
            </a:r>
            <a:endParaRPr sz="1225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just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t/>
            </a:r>
            <a:endParaRPr sz="1225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just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br>
              <a:rPr lang="ru" sz="1225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endParaRPr sz="1225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" name="Google Shape;717;p86"/>
          <p:cNvPicPr preferRelativeResize="0"/>
          <p:nvPr/>
        </p:nvPicPr>
        <p:blipFill rotWithShape="1">
          <a:blip r:embed="rId3">
            <a:alphaModFix/>
          </a:blip>
          <a:srcRect b="0" l="0" r="655" t="0"/>
          <a:stretch/>
        </p:blipFill>
        <p:spPr>
          <a:xfrm>
            <a:off x="0" y="-21825"/>
            <a:ext cx="9144002" cy="5165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" name="Google Shape;722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713" y="973875"/>
            <a:ext cx="2258525" cy="3003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87"/>
          <p:cNvPicPr preferRelativeResize="0"/>
          <p:nvPr/>
        </p:nvPicPr>
        <p:blipFill rotWithShape="1">
          <a:blip r:embed="rId4">
            <a:alphaModFix/>
          </a:blip>
          <a:srcRect b="3131" l="0" r="0" t="3121"/>
          <a:stretch/>
        </p:blipFill>
        <p:spPr>
          <a:xfrm>
            <a:off x="3438075" y="752400"/>
            <a:ext cx="2327275" cy="2909101"/>
          </a:xfrm>
          <a:prstGeom prst="rect">
            <a:avLst/>
          </a:prstGeom>
          <a:noFill/>
          <a:ln>
            <a:noFill/>
          </a:ln>
        </p:spPr>
      </p:pic>
      <p:sp>
        <p:nvSpPr>
          <p:cNvPr id="724" name="Google Shape;724;p87"/>
          <p:cNvSpPr txBox="1"/>
          <p:nvPr>
            <p:ph idx="1" type="body"/>
          </p:nvPr>
        </p:nvSpPr>
        <p:spPr>
          <a:xfrm>
            <a:off x="3175725" y="2932175"/>
            <a:ext cx="2817900" cy="20457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 u="sng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Алексей Баженов</a:t>
            </a:r>
            <a:r>
              <a:rPr lang="ru" sz="10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— основатель Института Beinopen и Форума новой модной индустрии Beinopen. С 2015 года проводит Форум новой модной индустрии, который включает  Конференцию, Выставку модных бизнесов и марок и Международный Фестиваль кино о моде BIOF. В качестве приглашенного спикера выступал в ВШЭ и БВШД. С 2019 года в рамках Института Beinopen и проекта Гастроли разрабатывает и реализует региональные программы развития легкой промышленности и креативной индустрии в России.</a:t>
            </a:r>
            <a:endParaRPr sz="10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725" name="Google Shape;725;p87"/>
          <p:cNvSpPr txBox="1"/>
          <p:nvPr>
            <p:ph idx="1" type="body"/>
          </p:nvPr>
        </p:nvSpPr>
        <p:spPr>
          <a:xfrm>
            <a:off x="446525" y="3060500"/>
            <a:ext cx="2539800" cy="19173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 lnSpcReduction="20000"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 u="sng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Екатерина Ассылова</a:t>
            </a:r>
            <a:r>
              <a:rPr lang="ru" sz="10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 —</a:t>
            </a:r>
            <a:r>
              <a:rPr lang="ru" sz="10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руководитель Института BEINOPEN, занималась организацией форумов, была шеф-редактором журнала BEINOPEN, работала контент-директором Fashion Factory School. С 2015 по 2018 год занималась программой конференции Форума новой модной индустрии BEINOPEN, интервьюировала спикеров и модерировала их выступления. </a:t>
            </a:r>
            <a:endParaRPr sz="10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Параллельно выступала с лекциями на профильных мероприятиях и курсах. </a:t>
            </a:r>
            <a:endParaRPr sz="10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726" name="Google Shape;726;p87"/>
          <p:cNvSpPr/>
          <p:nvPr/>
        </p:nvSpPr>
        <p:spPr>
          <a:xfrm>
            <a:off x="2433650" y="220125"/>
            <a:ext cx="4217400" cy="7827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7" name="Google Shape;727;p87"/>
          <p:cNvSpPr txBox="1"/>
          <p:nvPr>
            <p:ph type="title"/>
          </p:nvPr>
        </p:nvSpPr>
        <p:spPr>
          <a:xfrm>
            <a:off x="2732425" y="249063"/>
            <a:ext cx="3526800" cy="7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КОМАНДА</a:t>
            </a:r>
            <a:endParaRPr sz="35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pic>
        <p:nvPicPr>
          <p:cNvPr id="728" name="Google Shape;728;p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36775" y="973875"/>
            <a:ext cx="2188150" cy="2388731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87"/>
          <p:cNvSpPr txBox="1"/>
          <p:nvPr>
            <p:ph idx="1" type="body"/>
          </p:nvPr>
        </p:nvSpPr>
        <p:spPr>
          <a:xfrm>
            <a:off x="6183025" y="2864000"/>
            <a:ext cx="2817900" cy="21138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 u="sng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Анна Прохорова</a:t>
            </a:r>
            <a:r>
              <a:rPr lang="ru" sz="10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— руководитель специальных проектов Института Beinopen.</a:t>
            </a:r>
            <a:endParaRPr sz="10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Более 10 лет развивает проекты в сфере дизайна, бренд-коммуникаций, e-commerce и ритейла. Успешный опыт развития тренд-агентства и дизайн-студии Trendsquire, специализирующееся на методиках трендвотчинга, качественных антропологических, социокультурных и дизайн-исследованиях. Работала с локальными и международными компаниями по разработке бренд-платформ, дизайн-, маркетинг-стратегий.</a:t>
            </a:r>
            <a:endParaRPr sz="10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/>
          <p:nvPr/>
        </p:nvSpPr>
        <p:spPr>
          <a:xfrm>
            <a:off x="1829025" y="254325"/>
            <a:ext cx="5052600" cy="8268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20"/>
          <p:cNvSpPr txBox="1"/>
          <p:nvPr>
            <p:ph type="title"/>
          </p:nvPr>
        </p:nvSpPr>
        <p:spPr>
          <a:xfrm>
            <a:off x="2748600" y="273000"/>
            <a:ext cx="3526800" cy="7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Аудитория</a:t>
            </a:r>
            <a:endParaRPr sz="35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pic>
        <p:nvPicPr>
          <p:cNvPr id="123" name="Google Shape;12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33525"/>
            <a:ext cx="2796825" cy="3496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41325" y="1233525"/>
            <a:ext cx="2796825" cy="3493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94775" y="1233525"/>
            <a:ext cx="2796825" cy="3493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/>
          <p:nvPr/>
        </p:nvSpPr>
        <p:spPr>
          <a:xfrm>
            <a:off x="1829025" y="254325"/>
            <a:ext cx="5052600" cy="8268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21"/>
          <p:cNvSpPr txBox="1"/>
          <p:nvPr>
            <p:ph type="title"/>
          </p:nvPr>
        </p:nvSpPr>
        <p:spPr>
          <a:xfrm>
            <a:off x="2748600" y="273000"/>
            <a:ext cx="3526800" cy="7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Аудитория</a:t>
            </a:r>
            <a:endParaRPr sz="35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pic>
        <p:nvPicPr>
          <p:cNvPr id="132" name="Google Shape;13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349" y="1324400"/>
            <a:ext cx="2821900" cy="35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1"/>
          <p:cNvPicPr preferRelativeResize="0"/>
          <p:nvPr/>
        </p:nvPicPr>
        <p:blipFill rotWithShape="1">
          <a:blip r:embed="rId4">
            <a:alphaModFix/>
          </a:blip>
          <a:srcRect b="5568" l="0" r="0" t="4333"/>
          <a:stretch/>
        </p:blipFill>
        <p:spPr>
          <a:xfrm>
            <a:off x="6050575" y="3177325"/>
            <a:ext cx="2696976" cy="1822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1"/>
          <p:cNvPicPr preferRelativeResize="0"/>
          <p:nvPr/>
        </p:nvPicPr>
        <p:blipFill rotWithShape="1">
          <a:blip r:embed="rId5">
            <a:alphaModFix/>
          </a:blip>
          <a:srcRect b="-6290" l="0" r="0" t="6290"/>
          <a:stretch/>
        </p:blipFill>
        <p:spPr>
          <a:xfrm>
            <a:off x="6050575" y="1311601"/>
            <a:ext cx="2696974" cy="1902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67550" y="1324400"/>
            <a:ext cx="2821900" cy="3527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