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  <p:sldMasterId id="214748370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</p:sldIdLst>
  <p:sldSz cy="5143500" cx="9144000"/>
  <p:notesSz cx="6858000" cy="9144000"/>
  <p:embeddedFontLst>
    <p:embeddedFont>
      <p:font typeface="IBM Plex Sans"/>
      <p:regular r:id="rId76"/>
      <p:bold r:id="rId77"/>
      <p:italic r:id="rId78"/>
      <p:boldItalic r:id="rId79"/>
    </p:embeddedFont>
    <p:embeddedFont>
      <p:font typeface="IBM Plex Sans Light"/>
      <p:regular r:id="rId80"/>
      <p:bold r:id="rId81"/>
      <p:italic r:id="rId82"/>
      <p:boldItalic r:id="rId83"/>
    </p:embeddedFont>
    <p:embeddedFont>
      <p:font typeface="Roboto"/>
      <p:regular r:id="rId84"/>
      <p:bold r:id="rId85"/>
      <p:italic r:id="rId86"/>
      <p:boldItalic r:id="rId87"/>
    </p:embeddedFont>
    <p:embeddedFont>
      <p:font typeface="Montserrat"/>
      <p:regular r:id="rId88"/>
      <p:bold r:id="rId89"/>
      <p:italic r:id="rId90"/>
      <p:boldItalic r:id="rId91"/>
    </p:embeddedFont>
    <p:embeddedFont>
      <p:font typeface="IBM Plex Sans Thin"/>
      <p:regular r:id="rId92"/>
      <p:bold r:id="rId93"/>
      <p:italic r:id="rId94"/>
      <p:boldItalic r:id="rId95"/>
    </p:embeddedFont>
    <p:embeddedFont>
      <p:font typeface="IBM Plex Sans Medium"/>
      <p:regular r:id="rId96"/>
      <p:bold r:id="rId97"/>
      <p:italic r:id="rId98"/>
      <p:boldItalic r:id="rId99"/>
    </p:embeddedFont>
    <p:embeddedFont>
      <p:font typeface="Helvetica Neue"/>
      <p:regular r:id="rId100"/>
      <p:bold r:id="rId101"/>
      <p:italic r:id="rId102"/>
      <p:boldItalic r:id="rId103"/>
    </p:embeddedFont>
    <p:embeddedFont>
      <p:font typeface="IBM Plex Sans ExtraLight"/>
      <p:regular r:id="rId104"/>
      <p:bold r:id="rId105"/>
      <p:italic r:id="rId106"/>
      <p:boldItalic r:id="rId10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6B1E0FD-42BC-4625-9EC1-EDA9F0BBCE6D}">
  <a:tblStyle styleId="{16B1E0FD-42BC-4625-9EC1-EDA9F0BBCE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font" Target="fonts/IBMPlexSansExtraLight-boldItalic.fntdata"/><Relationship Id="rId106" Type="http://schemas.openxmlformats.org/officeDocument/2006/relationships/font" Target="fonts/IBMPlexSansExtraLight-italic.fntdata"/><Relationship Id="rId105" Type="http://schemas.openxmlformats.org/officeDocument/2006/relationships/font" Target="fonts/IBMPlexSansExtraLight-bold.fntdata"/><Relationship Id="rId104" Type="http://schemas.openxmlformats.org/officeDocument/2006/relationships/font" Target="fonts/IBMPlexSansExtraLight-regular.fntdata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font" Target="fonts/HelveticaNeue-boldItalic.fntdata"/><Relationship Id="rId102" Type="http://schemas.openxmlformats.org/officeDocument/2006/relationships/font" Target="fonts/HelveticaNeue-italic.fntdata"/><Relationship Id="rId101" Type="http://schemas.openxmlformats.org/officeDocument/2006/relationships/font" Target="fonts/HelveticaNeue-bold.fntdata"/><Relationship Id="rId100" Type="http://schemas.openxmlformats.org/officeDocument/2006/relationships/font" Target="fonts/HelveticaNeue-regular.fntdata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font" Target="fonts/IBMPlexSansThin-boldItalic.fntdata"/><Relationship Id="rId94" Type="http://schemas.openxmlformats.org/officeDocument/2006/relationships/font" Target="fonts/IBMPlexSansThin-italic.fntdata"/><Relationship Id="rId97" Type="http://schemas.openxmlformats.org/officeDocument/2006/relationships/font" Target="fonts/IBMPlexSansMedium-bold.fntdata"/><Relationship Id="rId96" Type="http://schemas.openxmlformats.org/officeDocument/2006/relationships/font" Target="fonts/IBMPlexSansMedium-regular.fntdata"/><Relationship Id="rId11" Type="http://schemas.openxmlformats.org/officeDocument/2006/relationships/slide" Target="slides/slide5.xml"/><Relationship Id="rId99" Type="http://schemas.openxmlformats.org/officeDocument/2006/relationships/font" Target="fonts/IBMPlexSansMedium-boldItalic.fntdata"/><Relationship Id="rId10" Type="http://schemas.openxmlformats.org/officeDocument/2006/relationships/slide" Target="slides/slide4.xml"/><Relationship Id="rId98" Type="http://schemas.openxmlformats.org/officeDocument/2006/relationships/font" Target="fonts/IBMPlexSansMedium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font" Target="fonts/Montserrat-boldItalic.fntdata"/><Relationship Id="rId90" Type="http://schemas.openxmlformats.org/officeDocument/2006/relationships/font" Target="fonts/Montserrat-italic.fntdata"/><Relationship Id="rId93" Type="http://schemas.openxmlformats.org/officeDocument/2006/relationships/font" Target="fonts/IBMPlexSansThin-bold.fntdata"/><Relationship Id="rId92" Type="http://schemas.openxmlformats.org/officeDocument/2006/relationships/font" Target="fonts/IBMPlexSansThin-regular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font" Target="fonts/Roboto-regular.fntdata"/><Relationship Id="rId83" Type="http://schemas.openxmlformats.org/officeDocument/2006/relationships/font" Target="fonts/IBMPlexSansLight-boldItalic.fntdata"/><Relationship Id="rId86" Type="http://schemas.openxmlformats.org/officeDocument/2006/relationships/font" Target="fonts/Roboto-italic.fntdata"/><Relationship Id="rId85" Type="http://schemas.openxmlformats.org/officeDocument/2006/relationships/font" Target="fonts/Roboto-bold.fntdata"/><Relationship Id="rId88" Type="http://schemas.openxmlformats.org/officeDocument/2006/relationships/font" Target="fonts/Montserrat-regular.fntdata"/><Relationship Id="rId87" Type="http://schemas.openxmlformats.org/officeDocument/2006/relationships/font" Target="fonts/Roboto-boldItalic.fntdata"/><Relationship Id="rId89" Type="http://schemas.openxmlformats.org/officeDocument/2006/relationships/font" Target="fonts/Montserrat-bold.fntdata"/><Relationship Id="rId80" Type="http://schemas.openxmlformats.org/officeDocument/2006/relationships/font" Target="fonts/IBMPlexSansLight-regular.fntdata"/><Relationship Id="rId82" Type="http://schemas.openxmlformats.org/officeDocument/2006/relationships/font" Target="fonts/IBMPlexSansLight-italic.fntdata"/><Relationship Id="rId81" Type="http://schemas.openxmlformats.org/officeDocument/2006/relationships/font" Target="fonts/IBMPlexSansLigh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font" Target="fonts/IBMPlexSans-bold.fntdata"/><Relationship Id="rId76" Type="http://schemas.openxmlformats.org/officeDocument/2006/relationships/font" Target="fonts/IBMPlexSans-regular.fntdata"/><Relationship Id="rId79" Type="http://schemas.openxmlformats.org/officeDocument/2006/relationships/font" Target="fonts/IBMPlexSans-boldItalic.fntdata"/><Relationship Id="rId78" Type="http://schemas.openxmlformats.org/officeDocument/2006/relationships/font" Target="fonts/IBMPlexSans-italic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d2cdfb1463_0_10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d2cdfb1463_0_10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d2cdfb1463_0_10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gd2cdfb1463_0_109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d2cdfb1463_0_116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gd2cdfb1463_0_116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d2cdfb1463_0_11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gd2cdfb1463_0_11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d2cdfb1463_0_12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d2cdfb1463_0_12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d2cdfb1463_0_12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gd2cdfb1463_0_12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d2cdfb1463_0_12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gd2cdfb1463_0_12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d2cdfb1463_0_1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gd2cdfb1463_0_12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d2cdfb1463_0_12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6" name="Google Shape;746;gd2cdfb1463_0_128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d2cdfb1463_0_1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" name="Google Shape;758;gd2cdfb1463_0_1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2cdfb1463_0_7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d2cdfb1463_0_7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d2cdfb146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d2cdfb146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016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50">
                <a:solidFill>
                  <a:schemeClr val="dk1"/>
                </a:solidFill>
                <a:highlight>
                  <a:srgbClr val="B7FF00"/>
                </a:highlight>
              </a:rPr>
              <a:t>Каких бизнес-целей вы хотите достичь в рамках Программы акселерации «Развитие брендов 2021»?</a:t>
            </a:r>
            <a:endParaRPr sz="135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вывод нового продукта на рынок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увеличение среднего чека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привлечение новых клиентов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увеличение доли рынка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увеличить добавочную стоимость продукта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расширить ассортимент дополнительными моделями (до 30 единиц)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10160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350">
                <a:solidFill>
                  <a:schemeClr val="dk1"/>
                </a:solidFill>
                <a:highlight>
                  <a:srgbClr val="B7FF00"/>
                </a:highlight>
              </a:rPr>
              <a:t>Расскажите про производственные мощности</a:t>
            </a:r>
            <a:endParaRPr sz="135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marR="1016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highlight>
                  <a:srgbClr val="B7FF00"/>
                </a:highlight>
              </a:rPr>
              <a:t>Мощности производства (перечень оборудования) и объемы шт/мес, текущая загрузка в процентном соотношении</a:t>
            </a:r>
            <a:endParaRPr sz="90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marR="1016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marR="1016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chemeClr val="dk1"/>
                </a:solidFill>
                <a:highlight>
                  <a:srgbClr val="B7FF00"/>
                </a:highlight>
              </a:rPr>
              <a:t>Расскажите о сильных и слабых сторонах компании, возможных внешних угрозах и возможностях</a:t>
            </a:r>
            <a:endParaRPr sz="90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d2cdfb1463_0_2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d2cdfb1463_0_2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1016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chemeClr val="dk1"/>
                </a:solidFill>
                <a:highlight>
                  <a:srgbClr val="B7FF00"/>
                </a:highlight>
              </a:rPr>
              <a:t>Каких бизнес-целей вы хотите достичь в рамках Программы акселерации «Развитие брендов 2021»?</a:t>
            </a:r>
            <a:endParaRPr sz="135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вывод нового продукта на рынок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увеличение среднего чека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привлечение новых клиентов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увеличение доли рынка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увеличить добавочную стоимость продукта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highlight>
                  <a:srgbClr val="B7FF00"/>
                </a:highlight>
                <a:latin typeface="IBM Plex Sans"/>
                <a:ea typeface="IBM Plex Sans"/>
                <a:cs typeface="IBM Plex Sans"/>
                <a:sym typeface="IBM Plex Sans"/>
              </a:rPr>
              <a:t>расширить ассортимент дополнительными моделями (до 30 единиц)</a:t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marR="10160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 sz="1350">
                <a:solidFill>
                  <a:schemeClr val="dk1"/>
                </a:solidFill>
                <a:highlight>
                  <a:srgbClr val="B7FF00"/>
                </a:highlight>
              </a:rPr>
              <a:t>Расскажите про производственные мощности</a:t>
            </a:r>
            <a:endParaRPr sz="135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marR="1016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dk1"/>
                </a:solidFill>
                <a:highlight>
                  <a:srgbClr val="B7FF00"/>
                </a:highlight>
              </a:rPr>
              <a:t>Мощности производства (перечень оборудования) и объемы шт/мес, текущая загрузка в процентном соотношении</a:t>
            </a:r>
            <a:endParaRPr sz="90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marR="1016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marR="101600" rtl="0" algn="l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>
                <a:solidFill>
                  <a:schemeClr val="dk1"/>
                </a:solidFill>
                <a:highlight>
                  <a:srgbClr val="B7FF00"/>
                </a:highlight>
              </a:rPr>
              <a:t>Расскажите о сильных и слабых сторонах компании, возможных внешних угрозах и возможностях</a:t>
            </a:r>
            <a:endParaRPr sz="900">
              <a:solidFill>
                <a:schemeClr val="dk1"/>
              </a:solidFill>
              <a:highlight>
                <a:srgbClr val="B7FF00"/>
              </a:highlight>
            </a:endParaRPr>
          </a:p>
          <a:p>
            <a:pPr indent="0" lvl="0" marL="0" rtl="0" algn="l">
              <a:lnSpc>
                <a:spcPct val="15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rgbClr val="B7FF00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a325c4919f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a325c4919f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a325c4919f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a325c4919f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cd54545578_1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cd54545578_1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d2cdfb1463_0_2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d2cdfb1463_0_2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7975" lvl="0" marL="93980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Roboto"/>
              <a:buAutoNum type="arabicPeriod"/>
            </a:pPr>
            <a:r>
              <a:t/>
            </a:r>
            <a:endParaRPr sz="12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d2cdfb1463_0_18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d2cdfb1463_0_1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d2cdfb1463_0_1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d2cdfb1463_0_1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d2cdfb1463_0_19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d2cdfb1463_0_19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d2cdfb1463_0_1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4" name="Google Shape;884;gd2cdfb1463_0_1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2cdfb1463_0_7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d2cdfb1463_0_79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d2cdfb1463_0_19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d2cdfb1463_0_19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d2cdfb1463_0_2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d2cdfb1463_0_2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d2cdfb1463_0_2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d2cdfb1463_0_2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d2cdfb1463_0_2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d2cdfb1463_0_2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d2cdfb1463_0_20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6" name="Google Shape;926;gd2cdfb1463_0_20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d2cdfb1463_0_20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d2cdfb1463_0_2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d2cdfb1463_0_2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d2cdfb1463_0_2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gd2cdfb1463_0_20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3" name="Google Shape;953;gd2cdfb1463_0_20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2cdfb1463_0_20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2cdfb1463_0_2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d2cdfb1463_0_20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d2cdfb1463_0_2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d2cdfb1463_0_8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d2cdfb1463_0_8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d2cdfb1463_0_2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d2cdfb1463_0_2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d2cdfb1463_0_2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d2cdfb1463_0_2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d2cdfb1463_0_2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d2cdfb1463_0_2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d2cdfb1463_0_19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d2cdfb1463_0_19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d2cdfb1463_0_19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d2cdfb1463_0_19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d2cdfb1463_0_19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d2cdfb1463_0_1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gd2cdfb1463_0_19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gd2cdfb1463_0_19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0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d2cdfb1463_0_19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d2cdfb1463_0_19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d2cdfb1463_0_19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d2cdfb1463_0_19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d2cdfb1463_0_19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d2cdfb1463_0_1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d2cdfb1463_0_8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d2cdfb1463_0_8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d2cdfb1463_0_2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9" name="Google Shape;1069;gd2cdfb1463_0_2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d2cdfb1463_0_2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d2cdfb1463_0_2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d2cdfb1463_0_19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d2cdfb1463_0_19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d2cdfb1463_0_1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d2cdfb1463_0_1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d2cdfb1463_0_20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d2cdfb1463_0_20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d2cdfb1463_0_20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d2cdfb1463_0_20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d2cdfb1463_0_20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7" name="Google Shape;1117;gd2cdfb1463_0_2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d2cdfb1463_0_2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d2cdfb1463_0_2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d2cdfb1463_0_20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d2cdfb1463_0_20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7a37ce0e86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7a37ce0e86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d2cdfb1463_0_87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d2cdfb1463_0_87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7a37ce0e86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7a37ce0e86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7a37ce0e86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7a37ce0e86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7a37ce0e86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7a37ce0e86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7a37ce0e86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7a37ce0e86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d2cdfb1463_0_2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d2cdfb1463_0_2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7975" lvl="0" marL="939800" rtl="0" algn="l">
              <a:lnSpc>
                <a:spcPct val="115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Roboto"/>
              <a:buAutoNum type="arabicPeriod"/>
            </a:pPr>
            <a:r>
              <a:t/>
            </a:r>
            <a:endParaRPr sz="125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3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g7a37ce0e86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6" name="Google Shape;1186;g7a37ce0e86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7a37ce0e86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7a37ce0e86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7a37ce0e86_1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7a37ce0e86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7a37ce0e86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7a37ce0e86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d039d0143d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d039d0143d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d2cdfb1463_0_8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gd2cdfb1463_0_8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d2cdfb1463_0_9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d2cdfb1463_0_9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d2cdfb1463_0_10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d2cdfb1463_0_10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 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7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sz="5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698471" y="4706961"/>
            <a:ext cx="3228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1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TITLE 3"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685799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1371599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x">
  <p:cSld name="TITLE_AND_BODY">
    <p:bg>
      <p:bgPr>
        <a:solidFill>
          <a:srgbClr val="FFFFFF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" type="body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 2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311707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Arial"/>
              <a:buNone/>
              <a:defRPr sz="5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600"/>
              <a:buFont typeface="Arial"/>
              <a:buNone/>
              <a:defRPr sz="26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698471" y="4706961"/>
            <a:ext cx="3228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900"/>
              <a:buFont typeface="Arial"/>
              <a:buNone/>
              <a:defRPr sz="9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 3">
    <p:bg>
      <p:bgPr>
        <a:solidFill>
          <a:srgbClr val="FFFFFF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685799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>
            <a:off x="1371599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3000"/>
              <a:buFont typeface="Calibri"/>
              <a:buNone/>
              <a:defRPr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81" name="Google Shape;81;p20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311699" y="2150849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2"/>
          <p:cNvSpPr txBox="1"/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6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2" type="body"/>
          </p:nvPr>
        </p:nvSpPr>
        <p:spPr>
          <a:xfrm>
            <a:off x="48323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5"/>
          <p:cNvSpPr txBox="1"/>
          <p:nvPr>
            <p:ph type="title"/>
          </p:nvPr>
        </p:nvSpPr>
        <p:spPr>
          <a:xfrm>
            <a:off x="311699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" type="body"/>
          </p:nvPr>
        </p:nvSpPr>
        <p:spPr>
          <a:xfrm>
            <a:off x="311699" y="1389599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type="title"/>
          </p:nvPr>
        </p:nvSpPr>
        <p:spPr>
          <a:xfrm>
            <a:off x="490250" y="450149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3" name="Google Shape;103;p26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/>
          <p:nvPr/>
        </p:nvSpPr>
        <p:spPr>
          <a:xfrm>
            <a:off x="4572000" y="24"/>
            <a:ext cx="4572000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4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07" name="Google Shape;107;p27"/>
          <p:cNvSpPr txBox="1"/>
          <p:nvPr>
            <p:ph idx="1" type="body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08" name="Google Shape;108;p27"/>
          <p:cNvSpPr txBox="1"/>
          <p:nvPr>
            <p:ph idx="2" type="body"/>
          </p:nvPr>
        </p:nvSpPr>
        <p:spPr>
          <a:xfrm>
            <a:off x="4939500" y="724199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09" name="Google Shape;109;p27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8"/>
          <p:cNvSpPr txBox="1"/>
          <p:nvPr>
            <p:ph idx="1" type="body"/>
          </p:nvPr>
        </p:nvSpPr>
        <p:spPr>
          <a:xfrm>
            <a:off x="311699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None/>
              <a:defRPr/>
            </a:lvl1pPr>
          </a:lstStyle>
          <a:p/>
        </p:txBody>
      </p:sp>
      <p:sp>
        <p:nvSpPr>
          <p:cNvPr id="112" name="Google Shape;112;p28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"/>
          <p:cNvSpPr txBox="1"/>
          <p:nvPr>
            <p:ph type="title"/>
          </p:nvPr>
        </p:nvSpPr>
        <p:spPr>
          <a:xfrm>
            <a:off x="311699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 sz="1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5" name="Google Shape;115;p29"/>
          <p:cNvSpPr txBox="1"/>
          <p:nvPr>
            <p:ph idx="1" type="body"/>
          </p:nvPr>
        </p:nvSpPr>
        <p:spPr>
          <a:xfrm>
            <a:off x="311699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16" name="Google Shape;116;p29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bg>
      <p:bgPr>
        <a:solidFill>
          <a:srgbClr val="FFFFFF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1" name="Google Shape;121;p31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2" name="Google Shape;122;p31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>
  <p:cSld name="SECTION_HEADER 2"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/>
          <p:nvPr>
            <p:ph type="title"/>
          </p:nvPr>
        </p:nvSpPr>
        <p:spPr>
          <a:xfrm>
            <a:off x="722312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b="1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5" name="Google Shape;125;p32"/>
          <p:cNvSpPr txBox="1"/>
          <p:nvPr>
            <p:ph idx="1" type="body"/>
          </p:nvPr>
        </p:nvSpPr>
        <p:spPr>
          <a:xfrm>
            <a:off x="722312" y="2180034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6" name="Google Shape;126;p32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bg>
      <p:bgPr>
        <a:solidFill>
          <a:srgbClr val="FFFFFF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9" name="Google Shape;129;p33"/>
          <p:cNvSpPr txBox="1"/>
          <p:nvPr>
            <p:ph idx="1" type="body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4064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–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800"/>
              <a:buChar char="»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0" name="Google Shape;130;p33"/>
          <p:cNvSpPr txBox="1"/>
          <p:nvPr>
            <p:ph idx="2" type="body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1" name="Google Shape;131;p33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bg>
      <p:bgPr>
        <a:solidFill>
          <a:srgbClr val="FFFFFF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34" name="Google Shape;134;p34"/>
          <p:cNvSpPr txBox="1"/>
          <p:nvPr>
            <p:ph idx="1" type="body"/>
          </p:nvPr>
        </p:nvSpPr>
        <p:spPr>
          <a:xfrm>
            <a:off x="457200" y="1151334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5" name="Google Shape;135;p34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6" name="Google Shape;136;p34"/>
          <p:cNvSpPr txBox="1"/>
          <p:nvPr>
            <p:ph idx="3" type="body"/>
          </p:nvPr>
        </p:nvSpPr>
        <p:spPr>
          <a:xfrm>
            <a:off x="4645026" y="1151334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7" name="Google Shape;137;p34"/>
          <p:cNvSpPr txBox="1"/>
          <p:nvPr>
            <p:ph idx="4" type="body"/>
          </p:nvPr>
        </p:nvSpPr>
        <p:spPr>
          <a:xfrm>
            <a:off x="4645026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8" name="Google Shape;138;p34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>
  <p:cSld name="TITLE_ONLY 2">
    <p:bg>
      <p:bgPr>
        <a:solidFill>
          <a:srgbClr val="FFFFFF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41" name="Google Shape;141;p35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2">
    <p:bg>
      <p:bgPr>
        <a:solidFill>
          <a:srgbClr val="FFFFFF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7"/>
          <p:cNvSpPr txBox="1"/>
          <p:nvPr>
            <p:ph type="title"/>
          </p:nvPr>
        </p:nvSpPr>
        <p:spPr>
          <a:xfrm>
            <a:off x="457201" y="204786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b="1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46" name="Google Shape;146;p37"/>
          <p:cNvSpPr txBox="1"/>
          <p:nvPr>
            <p:ph idx="1" type="body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47" name="Google Shape;147;p37"/>
          <p:cNvSpPr txBox="1"/>
          <p:nvPr>
            <p:ph idx="2" type="body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48" name="Google Shape;148;p37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bg>
      <p:bgPr>
        <a:solidFill>
          <a:srgbClr val="FFFFFF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8"/>
          <p:cNvSpPr txBox="1"/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b="1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51" name="Google Shape;151;p38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8"/>
          <p:cNvSpPr txBox="1"/>
          <p:nvPr>
            <p:ph idx="1" type="body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53" name="Google Shape;153;p38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bg>
      <p:bgPr>
        <a:solidFill>
          <a:srgbClr val="FFFFFF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56" name="Google Shape;156;p39"/>
          <p:cNvSpPr txBox="1"/>
          <p:nvPr>
            <p:ph idx="1" type="body"/>
          </p:nvPr>
        </p:nvSpPr>
        <p:spPr>
          <a:xfrm rot="5400000">
            <a:off x="2874751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57" name="Google Shape;157;p39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bg>
      <p:bgPr>
        <a:solidFill>
          <a:srgbClr val="FFFFFF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0"/>
          <p:cNvSpPr txBox="1"/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0" name="Google Shape;160;p40"/>
          <p:cNvSpPr txBox="1"/>
          <p:nvPr>
            <p:ph idx="1" type="body"/>
          </p:nvPr>
        </p:nvSpPr>
        <p:spPr>
          <a:xfrm rot="5400000">
            <a:off x="1272750" y="-609571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>
            <a:lvl1pPr indent="-43180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–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200"/>
              <a:buChar char="»"/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61" name="Google Shape;161;p40"/>
          <p:cNvSpPr txBox="1"/>
          <p:nvPr>
            <p:ph idx="12" type="sldNum"/>
          </p:nvPr>
        </p:nvSpPr>
        <p:spPr>
          <a:xfrm>
            <a:off x="8422858" y="4769613"/>
            <a:ext cx="264000" cy="2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rgbClr val="ADADA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 4">
    <p:bg>
      <p:bgPr>
        <a:solidFill>
          <a:srgbClr val="434343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1"/>
          <p:cNvSpPr txBox="1"/>
          <p:nvPr>
            <p:ph type="title"/>
          </p:nvPr>
        </p:nvSpPr>
        <p:spPr>
          <a:xfrm>
            <a:off x="311708" y="744574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Arial"/>
              <a:buNone/>
              <a:defRPr sz="5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4" name="Google Shape;164;p41"/>
          <p:cNvSpPr txBox="1"/>
          <p:nvPr>
            <p:ph idx="1" type="body"/>
          </p:nvPr>
        </p:nvSpPr>
        <p:spPr>
          <a:xfrm>
            <a:off x="311699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800"/>
              <a:buFont typeface="Arial"/>
              <a:buNone/>
              <a:defRPr sz="28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65" name="Google Shape;165;p41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>
  <p:cSld name="SECTION_HEADER 3">
    <p:bg>
      <p:bgPr>
        <a:solidFill>
          <a:srgbClr val="434343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2"/>
          <p:cNvSpPr txBox="1"/>
          <p:nvPr>
            <p:ph type="title"/>
          </p:nvPr>
        </p:nvSpPr>
        <p:spPr>
          <a:xfrm>
            <a:off x="311699" y="2150849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defRPr sz="3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8" name="Google Shape;168;p42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3">
    <p:bg>
      <p:bgPr>
        <a:solidFill>
          <a:srgbClr val="434343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3"/>
          <p:cNvSpPr txBox="1"/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71" name="Google Shape;171;p43"/>
          <p:cNvSpPr txBox="1"/>
          <p:nvPr>
            <p:ph idx="1" type="body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2" name="Google Shape;172;p43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>
  <p:cSld name="TITLE_AND_TWO_COLUMNS 2">
    <p:bg>
      <p:bgPr>
        <a:solidFill>
          <a:srgbClr val="434343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4"/>
          <p:cNvSpPr txBox="1"/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75" name="Google Shape;175;p44"/>
          <p:cNvSpPr txBox="1"/>
          <p:nvPr>
            <p:ph idx="1" type="body"/>
          </p:nvPr>
        </p:nvSpPr>
        <p:spPr>
          <a:xfrm>
            <a:off x="3116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6" name="Google Shape;176;p44"/>
          <p:cNvSpPr txBox="1"/>
          <p:nvPr>
            <p:ph idx="2" type="body"/>
          </p:nvPr>
        </p:nvSpPr>
        <p:spPr>
          <a:xfrm>
            <a:off x="4832399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77" name="Google Shape;177;p44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>
  <p:cSld name="TITLE_ONLY 3">
    <p:bg>
      <p:bgPr>
        <a:solidFill>
          <a:srgbClr val="434343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5"/>
          <p:cNvSpPr txBox="1"/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80" name="Google Shape;180;p45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 2">
    <p:bg>
      <p:bgPr>
        <a:solidFill>
          <a:srgbClr val="434343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6"/>
          <p:cNvSpPr txBox="1"/>
          <p:nvPr>
            <p:ph type="title"/>
          </p:nvPr>
        </p:nvSpPr>
        <p:spPr>
          <a:xfrm>
            <a:off x="311699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83" name="Google Shape;183;p46"/>
          <p:cNvSpPr txBox="1"/>
          <p:nvPr>
            <p:ph idx="1" type="body"/>
          </p:nvPr>
        </p:nvSpPr>
        <p:spPr>
          <a:xfrm>
            <a:off x="311699" y="1389599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84" name="Google Shape;184;p46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 2">
    <p:bg>
      <p:bgPr>
        <a:solidFill>
          <a:srgbClr val="434343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7"/>
          <p:cNvSpPr txBox="1"/>
          <p:nvPr>
            <p:ph type="title"/>
          </p:nvPr>
        </p:nvSpPr>
        <p:spPr>
          <a:xfrm>
            <a:off x="490250" y="450149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87" name="Google Shape;187;p47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 2">
    <p:bg>
      <p:bgPr>
        <a:solidFill>
          <a:srgbClr val="434343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8"/>
          <p:cNvSpPr/>
          <p:nvPr/>
        </p:nvSpPr>
        <p:spPr>
          <a:xfrm>
            <a:off x="4572000" y="24"/>
            <a:ext cx="4572000" cy="51435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Arial"/>
              <a:buNone/>
              <a:defRPr sz="4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91" name="Google Shape;191;p48"/>
          <p:cNvSpPr txBox="1"/>
          <p:nvPr>
            <p:ph idx="1" type="body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2100"/>
              <a:buFont typeface="Arial"/>
              <a:buNone/>
              <a:defRPr sz="2100"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92" name="Google Shape;192;p48"/>
          <p:cNvSpPr txBox="1"/>
          <p:nvPr>
            <p:ph idx="2" type="body"/>
          </p:nvPr>
        </p:nvSpPr>
        <p:spPr>
          <a:xfrm>
            <a:off x="4939500" y="724199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93" name="Google Shape;193;p48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 2">
    <p:bg>
      <p:bgPr>
        <a:solidFill>
          <a:srgbClr val="43434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9"/>
          <p:cNvSpPr txBox="1"/>
          <p:nvPr>
            <p:ph idx="1" type="body"/>
          </p:nvPr>
        </p:nvSpPr>
        <p:spPr>
          <a:xfrm>
            <a:off x="311699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None/>
              <a:defRPr/>
            </a:lvl1pPr>
          </a:lstStyle>
          <a:p/>
        </p:txBody>
      </p:sp>
      <p:sp>
        <p:nvSpPr>
          <p:cNvPr id="196" name="Google Shape;196;p49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 2">
    <p:bg>
      <p:bgPr>
        <a:solidFill>
          <a:srgbClr val="434343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0"/>
          <p:cNvSpPr txBox="1"/>
          <p:nvPr>
            <p:ph type="title"/>
          </p:nvPr>
        </p:nvSpPr>
        <p:spPr>
          <a:xfrm>
            <a:off x="311699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Arial"/>
              <a:buNone/>
              <a:defRPr sz="12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99" name="Google Shape;199;p50"/>
          <p:cNvSpPr txBox="1"/>
          <p:nvPr>
            <p:ph idx="1" type="body"/>
          </p:nvPr>
        </p:nvSpPr>
        <p:spPr>
          <a:xfrm>
            <a:off x="311699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00" name="Google Shape;200;p50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 3">
    <p:bg>
      <p:bgPr>
        <a:solidFill>
          <a:srgbClr val="434343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1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sz="1000">
                <a:solidFill>
                  <a:srgbClr val="ADADAD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5" name="Google Shape;205;p5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06" name="Google Shape;206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9" name="Google Shape;209;p5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0" name="Google Shape;210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00" lIns="91400" spcFirstLastPara="1" rIns="91400" wrap="square" tIns="914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3" name="Google Shape;213;p5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14" name="Google Shape;214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1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27.xml"/><Relationship Id="rId35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29.xml"/><Relationship Id="rId37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31.xml"/><Relationship Id="rId39" Type="http://schemas.openxmlformats.org/officeDocument/2006/relationships/theme" Target="../theme/theme3.xml"/><Relationship Id="rId16" Type="http://schemas.openxmlformats.org/officeDocument/2006/relationships/slideLayout" Target="../slideLayouts/slideLayout30.xml"/><Relationship Id="rId38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699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311699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○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800"/>
              <a:buFont typeface="Arial"/>
              <a:buChar char="■"/>
              <a:defRPr b="0" i="0" sz="18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684345" y="4700819"/>
            <a:ext cx="336900" cy="31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ADAD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ADADA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gif"/><Relationship Id="rId4" Type="http://schemas.openxmlformats.org/officeDocument/2006/relationships/image" Target="../media/image54.png"/><Relationship Id="rId9" Type="http://schemas.openxmlformats.org/officeDocument/2006/relationships/image" Target="../media/image72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19.png"/><Relationship Id="rId8" Type="http://schemas.openxmlformats.org/officeDocument/2006/relationships/image" Target="../media/image26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Relationship Id="rId4" Type="http://schemas.openxmlformats.org/officeDocument/2006/relationships/image" Target="../media/image43.jpg"/><Relationship Id="rId5" Type="http://schemas.openxmlformats.org/officeDocument/2006/relationships/hyperlink" Target="https://bostonwears.ru/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Relationship Id="rId4" Type="http://schemas.openxmlformats.org/officeDocument/2006/relationships/image" Target="../media/image32.jpg"/><Relationship Id="rId5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5.jpg"/><Relationship Id="rId4" Type="http://schemas.openxmlformats.org/officeDocument/2006/relationships/image" Target="../media/image31.jpg"/><Relationship Id="rId5" Type="http://schemas.openxmlformats.org/officeDocument/2006/relationships/image" Target="../media/image3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jpg"/><Relationship Id="rId4" Type="http://schemas.openxmlformats.org/officeDocument/2006/relationships/hyperlink" Target="https://www.instagram.com/larsa_home/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jpg"/><Relationship Id="rId4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2.jpg"/><Relationship Id="rId4" Type="http://schemas.openxmlformats.org/officeDocument/2006/relationships/image" Target="../media/image38.jpg"/><Relationship Id="rId5" Type="http://schemas.openxmlformats.org/officeDocument/2006/relationships/image" Target="../media/image48.jpg"/><Relationship Id="rId6" Type="http://schemas.openxmlformats.org/officeDocument/2006/relationships/image" Target="../media/image3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Relationship Id="rId4" Type="http://schemas.openxmlformats.org/officeDocument/2006/relationships/image" Target="../media/image47.jpg"/><Relationship Id="rId5" Type="http://schemas.openxmlformats.org/officeDocument/2006/relationships/image" Target="../media/image4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g"/><Relationship Id="rId4" Type="http://schemas.openxmlformats.org/officeDocument/2006/relationships/image" Target="../media/image44.jpg"/><Relationship Id="rId5" Type="http://schemas.openxmlformats.org/officeDocument/2006/relationships/image" Target="../media/image4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60.png"/><Relationship Id="rId5" Type="http://schemas.openxmlformats.org/officeDocument/2006/relationships/image" Target="../media/image5.png"/><Relationship Id="rId6" Type="http://schemas.openxmlformats.org/officeDocument/2006/relationships/image" Target="../media/image59.png"/><Relationship Id="rId7" Type="http://schemas.openxmlformats.org/officeDocument/2006/relationships/image" Target="../media/image4.png"/><Relationship Id="rId8" Type="http://schemas.openxmlformats.org/officeDocument/2006/relationships/image" Target="../media/image7.png"/><Relationship Id="rId10" Type="http://schemas.openxmlformats.org/officeDocument/2006/relationships/image" Target="../media/image4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Relationship Id="rId4" Type="http://schemas.openxmlformats.org/officeDocument/2006/relationships/image" Target="../media/image52.jpg"/><Relationship Id="rId5" Type="http://schemas.openxmlformats.org/officeDocument/2006/relationships/hyperlink" Target="http://mikita-kids.ru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4.png"/><Relationship Id="rId4" Type="http://schemas.openxmlformats.org/officeDocument/2006/relationships/image" Target="../media/image7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7.jpg"/><Relationship Id="rId4" Type="http://schemas.openxmlformats.org/officeDocument/2006/relationships/image" Target="../media/image56.jpg"/><Relationship Id="rId5" Type="http://schemas.openxmlformats.org/officeDocument/2006/relationships/image" Target="../media/image6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3.jpg"/><Relationship Id="rId4" Type="http://schemas.openxmlformats.org/officeDocument/2006/relationships/image" Target="../media/image58.jpg"/><Relationship Id="rId5" Type="http://schemas.openxmlformats.org/officeDocument/2006/relationships/image" Target="../media/image6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3.png"/><Relationship Id="rId7" Type="http://schemas.openxmlformats.org/officeDocument/2006/relationships/image" Target="../media/image8.png"/><Relationship Id="rId8" Type="http://schemas.openxmlformats.org/officeDocument/2006/relationships/image" Target="../media/image13.png"/><Relationship Id="rId11" Type="http://schemas.openxmlformats.org/officeDocument/2006/relationships/image" Target="../media/image4.png"/><Relationship Id="rId10" Type="http://schemas.openxmlformats.org/officeDocument/2006/relationships/image" Target="../media/image1.png"/><Relationship Id="rId13" Type="http://schemas.openxmlformats.org/officeDocument/2006/relationships/image" Target="../media/image18.png"/><Relationship Id="rId12" Type="http://schemas.openxmlformats.org/officeDocument/2006/relationships/image" Target="../media/image5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4.jpg"/><Relationship Id="rId4" Type="http://schemas.openxmlformats.org/officeDocument/2006/relationships/image" Target="../media/image69.jpg"/><Relationship Id="rId5" Type="http://schemas.openxmlformats.org/officeDocument/2006/relationships/hyperlink" Target="https://kbeloshveyka.ru/" TargetMode="Externa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0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1.jpg"/><Relationship Id="rId4" Type="http://schemas.openxmlformats.org/officeDocument/2006/relationships/image" Target="../media/image75.jpg"/><Relationship Id="rId5" Type="http://schemas.openxmlformats.org/officeDocument/2006/relationships/image" Target="../media/image7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7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hyperlink" Target="mailto:institute@be-in.ru" TargetMode="External"/><Relationship Id="rId4" Type="http://schemas.openxmlformats.org/officeDocument/2006/relationships/hyperlink" Target="https://chat.whatsapp.com/JaPnTN4K0HPHO9Lj3EHSFY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5"/>
          <p:cNvSpPr txBox="1"/>
          <p:nvPr>
            <p:ph type="ctrTitle"/>
          </p:nvPr>
        </p:nvSpPr>
        <p:spPr>
          <a:xfrm>
            <a:off x="311708" y="53451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ПРОГРАММА АКСЕЛЕРАЦИИ</a:t>
            </a:r>
            <a:endParaRPr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220" name="Google Shape;220;p55"/>
          <p:cNvSpPr txBox="1"/>
          <p:nvPr>
            <p:ph idx="1" type="subTitle"/>
          </p:nvPr>
        </p:nvSpPr>
        <p:spPr>
          <a:xfrm>
            <a:off x="2889600" y="3645175"/>
            <a:ext cx="3364800" cy="6690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ИВАНОВО 2021</a:t>
            </a:r>
            <a:endParaRPr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221" name="Google Shape;221;p55"/>
          <p:cNvSpPr/>
          <p:nvPr/>
        </p:nvSpPr>
        <p:spPr>
          <a:xfrm>
            <a:off x="1631100" y="503535"/>
            <a:ext cx="5977500" cy="24837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2" name="Google Shape;222;p55"/>
          <p:cNvCxnSpPr>
            <a:endCxn id="223" idx="3"/>
          </p:cNvCxnSpPr>
          <p:nvPr/>
        </p:nvCxnSpPr>
        <p:spPr>
          <a:xfrm>
            <a:off x="4566007" y="2408520"/>
            <a:ext cx="6000" cy="1050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3" name="Google Shape;223;p55"/>
          <p:cNvSpPr/>
          <p:nvPr/>
        </p:nvSpPr>
        <p:spPr>
          <a:xfrm rot="10800000">
            <a:off x="4362907" y="3458520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64"/>
          <p:cNvSpPr/>
          <p:nvPr/>
        </p:nvSpPr>
        <p:spPr>
          <a:xfrm>
            <a:off x="7139678" y="2189080"/>
            <a:ext cx="1896600" cy="8439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64"/>
          <p:cNvSpPr txBox="1"/>
          <p:nvPr/>
        </p:nvSpPr>
        <p:spPr>
          <a:xfrm>
            <a:off x="3105915" y="2364889"/>
            <a:ext cx="3334500" cy="4878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IBM Plex Sans Medium"/>
              <a:buNone/>
            </a:pPr>
            <a:r>
              <a:rPr b="0" i="0" lang="ru" sz="1800" u="none" cap="none" strike="noStrike">
                <a:solidFill>
                  <a:srgbClr val="000000"/>
                </a:solidFill>
                <a:latin typeface="IBM Plex Sans Medium"/>
                <a:ea typeface="IBM Plex Sans Medium"/>
                <a:cs typeface="IBM Plex Sans Medium"/>
                <a:sym typeface="IBM Plex Sans Medium"/>
              </a:rPr>
              <a:t>РЫНОК ДЕФОРМИРОВАН</a:t>
            </a:r>
            <a:endParaRPr/>
          </a:p>
        </p:txBody>
      </p:sp>
      <p:sp>
        <p:nvSpPr>
          <p:cNvPr id="516" name="Google Shape;516;p64"/>
          <p:cNvSpPr txBox="1"/>
          <p:nvPr/>
        </p:nvSpPr>
        <p:spPr>
          <a:xfrm>
            <a:off x="663136" y="2382378"/>
            <a:ext cx="836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ФАБРИКА</a:t>
            </a:r>
            <a:endParaRPr/>
          </a:p>
        </p:txBody>
      </p:sp>
      <p:sp>
        <p:nvSpPr>
          <p:cNvPr id="517" name="Google Shape;517;p64"/>
          <p:cNvSpPr txBox="1"/>
          <p:nvPr/>
        </p:nvSpPr>
        <p:spPr>
          <a:xfrm>
            <a:off x="7203115" y="2275339"/>
            <a:ext cx="19545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ПОТРЕБИТЕЛЮ НЕ ИНТЕРЕСНО И ОН НЕ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ЗНАЕТ</a:t>
            </a:r>
            <a:endParaRPr/>
          </a:p>
        </p:txBody>
      </p:sp>
      <p:sp>
        <p:nvSpPr>
          <p:cNvPr id="518" name="Google Shape;518;p64"/>
          <p:cNvSpPr/>
          <p:nvPr/>
        </p:nvSpPr>
        <p:spPr>
          <a:xfrm>
            <a:off x="128365" y="1971022"/>
            <a:ext cx="2205300" cy="1076700"/>
          </a:xfrm>
          <a:prstGeom prst="ellipse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9" name="Google Shape;519;p64"/>
          <p:cNvCxnSpPr/>
          <p:nvPr/>
        </p:nvCxnSpPr>
        <p:spPr>
          <a:xfrm rot="10800000">
            <a:off x="4677425" y="3779819"/>
            <a:ext cx="7047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20" name="Google Shape;520;p64"/>
          <p:cNvSpPr/>
          <p:nvPr/>
        </p:nvSpPr>
        <p:spPr>
          <a:xfrm>
            <a:off x="1720023" y="3350333"/>
            <a:ext cx="3086400" cy="8238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64"/>
          <p:cNvSpPr txBox="1"/>
          <p:nvPr/>
        </p:nvSpPr>
        <p:spPr>
          <a:xfrm>
            <a:off x="2167508" y="3445190"/>
            <a:ext cx="2265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МАТЕРИАЛЬНЫЙ ПРОДУКТ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ПЛОХО ПРОДАЕТСЯ ИЛИ НИЗКОМАРЖИНАЛ</a:t>
            </a: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ЕН</a:t>
            </a:r>
            <a:endParaRPr/>
          </a:p>
        </p:txBody>
      </p:sp>
      <p:sp>
        <p:nvSpPr>
          <p:cNvPr id="522" name="Google Shape;522;p64"/>
          <p:cNvSpPr/>
          <p:nvPr/>
        </p:nvSpPr>
        <p:spPr>
          <a:xfrm>
            <a:off x="7889251" y="1453320"/>
            <a:ext cx="432731" cy="622242"/>
          </a:xfrm>
          <a:custGeom>
            <a:rect b="b" l="l" r="r" t="t"/>
            <a:pathLst>
              <a:path extrusionOk="0" h="21600" w="19532">
                <a:moveTo>
                  <a:pt x="18941" y="21600"/>
                </a:moveTo>
                <a:cubicBezTo>
                  <a:pt x="21600" y="13670"/>
                  <a:pt x="15286" y="6470"/>
                  <a:pt x="0" y="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64"/>
          <p:cNvSpPr/>
          <p:nvPr/>
        </p:nvSpPr>
        <p:spPr>
          <a:xfrm flipH="1" rot="-10440231">
            <a:off x="8084890" y="2077543"/>
            <a:ext cx="352551" cy="234183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4" name="Google Shape;524;p64"/>
          <p:cNvSpPr/>
          <p:nvPr/>
        </p:nvSpPr>
        <p:spPr>
          <a:xfrm>
            <a:off x="5325483" y="973387"/>
            <a:ext cx="3006900" cy="9330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/>
          </a:p>
        </p:txBody>
      </p:sp>
      <p:sp>
        <p:nvSpPr>
          <p:cNvPr id="525" name="Google Shape;525;p64"/>
          <p:cNvSpPr txBox="1"/>
          <p:nvPr/>
        </p:nvSpPr>
        <p:spPr>
          <a:xfrm>
            <a:off x="5995567" y="1082480"/>
            <a:ext cx="1616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РЕТРАНСЛЯТОРАМ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НЕ О ЧЕМ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РАССКАЗЫВАТЬ</a:t>
            </a:r>
            <a:endParaRPr/>
          </a:p>
        </p:txBody>
      </p:sp>
      <p:cxnSp>
        <p:nvCxnSpPr>
          <p:cNvPr id="526" name="Google Shape;526;p64"/>
          <p:cNvCxnSpPr/>
          <p:nvPr/>
        </p:nvCxnSpPr>
        <p:spPr>
          <a:xfrm rot="10800000">
            <a:off x="4639325" y="1438474"/>
            <a:ext cx="6285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27" name="Google Shape;527;p64"/>
          <p:cNvSpPr/>
          <p:nvPr/>
        </p:nvSpPr>
        <p:spPr>
          <a:xfrm flipH="1" rot="5400000">
            <a:off x="5074988" y="1306266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8" name="Google Shape;528;p64"/>
          <p:cNvSpPr/>
          <p:nvPr/>
        </p:nvSpPr>
        <p:spPr>
          <a:xfrm>
            <a:off x="1413152" y="993919"/>
            <a:ext cx="3348600" cy="8238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64"/>
          <p:cNvSpPr txBox="1"/>
          <p:nvPr/>
        </p:nvSpPr>
        <p:spPr>
          <a:xfrm>
            <a:off x="2004944" y="1143868"/>
            <a:ext cx="2586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ВИРТУАЛЬНЫЙ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ПРОДУКТ НЕ СОЗДАН</a:t>
            </a:r>
            <a:endParaRPr/>
          </a:p>
        </p:txBody>
      </p:sp>
      <p:sp>
        <p:nvSpPr>
          <p:cNvPr id="530" name="Google Shape;530;p64"/>
          <p:cNvSpPr/>
          <p:nvPr/>
        </p:nvSpPr>
        <p:spPr>
          <a:xfrm>
            <a:off x="7843580" y="3031219"/>
            <a:ext cx="480204" cy="480204"/>
          </a:xfrm>
          <a:custGeom>
            <a:rect b="b" l="l" r="r" t="t"/>
            <a:pathLst>
              <a:path extrusionOk="0" h="20419" w="20419">
                <a:moveTo>
                  <a:pt x="20250" y="0"/>
                </a:moveTo>
                <a:cubicBezTo>
                  <a:pt x="21600" y="14850"/>
                  <a:pt x="14850" y="21600"/>
                  <a:pt x="0" y="2025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64"/>
          <p:cNvSpPr/>
          <p:nvPr/>
        </p:nvSpPr>
        <p:spPr>
          <a:xfrm>
            <a:off x="1001407" y="3039243"/>
            <a:ext cx="617541" cy="628452"/>
          </a:xfrm>
          <a:custGeom>
            <a:rect b="b" l="l" r="r" t="t"/>
            <a:pathLst>
              <a:path extrusionOk="0" h="21600" w="21225">
                <a:moveTo>
                  <a:pt x="15" y="0"/>
                </a:moveTo>
                <a:cubicBezTo>
                  <a:pt x="-375" y="11513"/>
                  <a:pt x="6695" y="18713"/>
                  <a:pt x="21225" y="2160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64"/>
          <p:cNvSpPr/>
          <p:nvPr/>
        </p:nvSpPr>
        <p:spPr>
          <a:xfrm flipH="1" rot="6687354">
            <a:off x="1552691" y="3596564"/>
            <a:ext cx="352535" cy="23416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3" name="Google Shape;533;p64"/>
          <p:cNvSpPr/>
          <p:nvPr/>
        </p:nvSpPr>
        <p:spPr>
          <a:xfrm>
            <a:off x="560527" y="1437418"/>
            <a:ext cx="781488" cy="636228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3194" y="10153"/>
                  <a:pt x="10394" y="2953"/>
                  <a:pt x="21600" y="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64"/>
          <p:cNvSpPr/>
          <p:nvPr/>
        </p:nvSpPr>
        <p:spPr>
          <a:xfrm flipH="1" rot="4739888">
            <a:off x="1287259" y="1298613"/>
            <a:ext cx="352566" cy="23417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5" name="Google Shape;535;p64"/>
          <p:cNvSpPr/>
          <p:nvPr/>
        </p:nvSpPr>
        <p:spPr>
          <a:xfrm>
            <a:off x="5380514" y="3309258"/>
            <a:ext cx="3086400" cy="8238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64"/>
          <p:cNvSpPr/>
          <p:nvPr/>
        </p:nvSpPr>
        <p:spPr>
          <a:xfrm rot="-8651946">
            <a:off x="8020206" y="3337219"/>
            <a:ext cx="352541" cy="234174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7" name="Google Shape;537;p64"/>
          <p:cNvSpPr txBox="1"/>
          <p:nvPr/>
        </p:nvSpPr>
        <p:spPr>
          <a:xfrm>
            <a:off x="5663379" y="3517882"/>
            <a:ext cx="2520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БОЛЬШИНСТВУ РИТЕЙЛЕРОВ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НЕ ИНТЕРЕСНО</a:t>
            </a:r>
            <a:endParaRPr/>
          </a:p>
        </p:txBody>
      </p:sp>
      <p:pic>
        <p:nvPicPr>
          <p:cNvPr descr="Asset 39.png" id="538" name="Google Shape;538;p64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 rot="-599999">
            <a:off x="2896824" y="1952196"/>
            <a:ext cx="3445599" cy="1263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48.png" id="539" name="Google Shape;539;p64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>
            <a:off x="4639364" y="1132848"/>
            <a:ext cx="643934" cy="685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48.png" id="540" name="Google Shape;540;p64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>
            <a:off x="613679" y="1318274"/>
            <a:ext cx="782852" cy="8337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48.png" id="541" name="Google Shape;541;p64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>
            <a:off x="8009987" y="1594933"/>
            <a:ext cx="643934" cy="6858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48.png" id="542" name="Google Shape;542;p64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>
            <a:off x="8048202" y="3007243"/>
            <a:ext cx="554137" cy="590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48.png" id="543" name="Google Shape;543;p64"/>
          <p:cNvPicPr preferRelativeResize="0"/>
          <p:nvPr/>
        </p:nvPicPr>
        <p:blipFill rotWithShape="1">
          <a:blip r:embed="rId4">
            <a:alphaModFix amt="70000"/>
          </a:blip>
          <a:srcRect b="0" l="0" r="0" t="0"/>
          <a:stretch/>
        </p:blipFill>
        <p:spPr>
          <a:xfrm>
            <a:off x="4819163" y="3504823"/>
            <a:ext cx="643934" cy="685802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64"/>
          <p:cNvSpPr/>
          <p:nvPr/>
        </p:nvSpPr>
        <p:spPr>
          <a:xfrm flipH="1" rot="5400000">
            <a:off x="4644037" y="3662800"/>
            <a:ext cx="352566" cy="234036"/>
          </a:xfrm>
          <a:custGeom>
            <a:rect b="b" l="l" r="r" t="t"/>
            <a:pathLst>
              <a:path extrusionOk="0" h="21600" w="21600">
                <a:moveTo>
                  <a:pt x="108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5" name="Google Shape;545;p64"/>
          <p:cNvSpPr txBox="1"/>
          <p:nvPr/>
        </p:nvSpPr>
        <p:spPr>
          <a:xfrm>
            <a:off x="7868155" y="4847200"/>
            <a:ext cx="10908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BM Plex Sans Light"/>
              <a:buNone/>
            </a:pPr>
            <a:r>
              <a:rPr lang="ru" sz="8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 © Институт Beinopen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t/>
            </a:r>
            <a:endParaRPr sz="8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546" name="Google Shape;546;p64"/>
          <p:cNvSpPr txBox="1"/>
          <p:nvPr/>
        </p:nvSpPr>
        <p:spPr>
          <a:xfrm>
            <a:off x="541075" y="181634"/>
            <a:ext cx="8080800" cy="576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 СССР был дефицит, поэтому сложилась экосистема «легпром», не интегрировавшаяся с креативной индустрией. В современных реалиях пост-индустриального общества эта экосистема неконкурентноспособна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5"/>
          <p:cNvSpPr txBox="1"/>
          <p:nvPr/>
        </p:nvSpPr>
        <p:spPr>
          <a:xfrm>
            <a:off x="196671" y="3583989"/>
            <a:ext cx="1363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бизнес-продюсер</a:t>
            </a:r>
            <a:endParaRPr/>
          </a:p>
        </p:txBody>
      </p:sp>
      <p:sp>
        <p:nvSpPr>
          <p:cNvPr id="552" name="Google Shape;552;p65"/>
          <p:cNvSpPr txBox="1"/>
          <p:nvPr/>
        </p:nvSpPr>
        <p:spPr>
          <a:xfrm>
            <a:off x="5452119" y="203494"/>
            <a:ext cx="19020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PR И РЕКЛАМА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пиарщики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рекламщики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сммщики</a:t>
            </a:r>
            <a:endParaRPr/>
          </a:p>
        </p:txBody>
      </p:sp>
      <p:sp>
        <p:nvSpPr>
          <p:cNvPr id="553" name="Google Shape;553;p65"/>
          <p:cNvSpPr txBox="1"/>
          <p:nvPr/>
        </p:nvSpPr>
        <p:spPr>
          <a:xfrm>
            <a:off x="6988199" y="169664"/>
            <a:ext cx="2217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ОБЩЕСТВЕННЫЕ РЕТРАНСЛЯТОРЫ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лидеры мнений, глянцевые журналы, независимые медиа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недели моды и кинофестивали</a:t>
            </a:r>
            <a:endParaRPr/>
          </a:p>
        </p:txBody>
      </p:sp>
      <p:sp>
        <p:nvSpPr>
          <p:cNvPr id="554" name="Google Shape;554;p65"/>
          <p:cNvSpPr txBox="1"/>
          <p:nvPr/>
        </p:nvSpPr>
        <p:spPr>
          <a:xfrm>
            <a:off x="2708300" y="2020126"/>
            <a:ext cx="3693300" cy="9330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300" u="sng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ВЫИГРАТЬ В КРИЗИС МОЖНО ТОЛЬКО ЧЕРЕЗ ПРЕОДОЛЕНИЕ РАЗОБЩЕННОСТИ НА ВНУТРЕННЕМ РЫНКЕ И МОДЕРНИЗ</a:t>
            </a:r>
            <a:r>
              <a:rPr lang="ru" sz="1300" u="sng">
                <a:latin typeface="IBM Plex Sans Light"/>
                <a:ea typeface="IBM Plex Sans Light"/>
                <a:cs typeface="IBM Plex Sans Light"/>
                <a:sym typeface="IBM Plex Sans Light"/>
              </a:rPr>
              <a:t>АЦИЮ ПРОДУКТА ДЛЯ B2C</a:t>
            </a:r>
            <a:endParaRPr sz="1300"/>
          </a:p>
        </p:txBody>
      </p:sp>
      <p:sp>
        <p:nvSpPr>
          <p:cNvPr id="555" name="Google Shape;555;p65"/>
          <p:cNvSpPr txBox="1"/>
          <p:nvPr/>
        </p:nvSpPr>
        <p:spPr>
          <a:xfrm>
            <a:off x="945162" y="2198228"/>
            <a:ext cx="460200" cy="1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/>
          </a:p>
        </p:txBody>
      </p:sp>
      <p:sp>
        <p:nvSpPr>
          <p:cNvPr id="556" name="Google Shape;556;p65"/>
          <p:cNvSpPr txBox="1"/>
          <p:nvPr/>
        </p:nvSpPr>
        <p:spPr>
          <a:xfrm>
            <a:off x="2257225" y="3399839"/>
            <a:ext cx="1983000" cy="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РОСТ ПРОДАЖ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МАТЕРИАЛЬНОГО ПРОДУКТА</a:t>
            </a:r>
            <a:endParaRPr/>
          </a:p>
        </p:txBody>
      </p:sp>
      <p:sp>
        <p:nvSpPr>
          <p:cNvPr id="557" name="Google Shape;557;p65"/>
          <p:cNvSpPr txBox="1"/>
          <p:nvPr/>
        </p:nvSpPr>
        <p:spPr>
          <a:xfrm>
            <a:off x="5783342" y="3440002"/>
            <a:ext cx="20463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РОССИЙСКИЕ РИТЕЙЛЕРЫ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НАЧИНАЮТ ЗАКУПАТЬ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МАРКИ И РАЗМЕЩАТЬ ЗАКАЗЫ</a:t>
            </a:r>
            <a:endParaRPr/>
          </a:p>
        </p:txBody>
      </p:sp>
      <p:sp>
        <p:nvSpPr>
          <p:cNvPr id="558" name="Google Shape;558;p65"/>
          <p:cNvSpPr txBox="1"/>
          <p:nvPr/>
        </p:nvSpPr>
        <p:spPr>
          <a:xfrm>
            <a:off x="7273476" y="2108004"/>
            <a:ext cx="14058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ОСОЗНАННОМУ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ПОТРЕБИТЕЛЮ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ИНТЕРЕСНО И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ВАЖНО ЛОКАЛЬНОЕ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 ОТВЕТСТВЕННОЕ</a:t>
            </a:r>
            <a:endParaRPr/>
          </a:p>
        </p:txBody>
      </p:sp>
      <p:sp>
        <p:nvSpPr>
          <p:cNvPr id="559" name="Google Shape;559;p65"/>
          <p:cNvSpPr txBox="1"/>
          <p:nvPr/>
        </p:nvSpPr>
        <p:spPr>
          <a:xfrm>
            <a:off x="5818066" y="1065224"/>
            <a:ext cx="2083200" cy="7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РОСТ РЕТРАНСЛЯЦИИ: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РОССИЙСКИЕ МАРКИ ТАК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ЖЕ МОДНЫ, КАК РОССИЙСКАЯ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МУЗЫКА</a:t>
            </a:r>
            <a:endParaRPr/>
          </a:p>
        </p:txBody>
      </p:sp>
      <p:sp>
        <p:nvSpPr>
          <p:cNvPr id="560" name="Google Shape;560;p65"/>
          <p:cNvSpPr txBox="1"/>
          <p:nvPr/>
        </p:nvSpPr>
        <p:spPr>
          <a:xfrm>
            <a:off x="1544105" y="920885"/>
            <a:ext cx="2570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ИНВЕСТИЦИИ В  ВИРТУАЛЬНЫЙ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ПРОДУКТ И ФОРМИРОВАНИЕ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IBM Plex Sans Light"/>
              <a:buNone/>
            </a:pPr>
            <a:r>
              <a:rPr b="0" i="0" lang="ru" sz="11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КОМЬЮНИТИ</a:t>
            </a:r>
            <a:endParaRPr/>
          </a:p>
        </p:txBody>
      </p:sp>
      <p:sp>
        <p:nvSpPr>
          <p:cNvPr id="561" name="Google Shape;561;p65"/>
          <p:cNvSpPr/>
          <p:nvPr/>
        </p:nvSpPr>
        <p:spPr>
          <a:xfrm>
            <a:off x="1365527" y="784369"/>
            <a:ext cx="3348600" cy="823800"/>
          </a:xfrm>
          <a:prstGeom prst="ellipse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5"/>
          <p:cNvSpPr/>
          <p:nvPr/>
        </p:nvSpPr>
        <p:spPr>
          <a:xfrm>
            <a:off x="5277858" y="954337"/>
            <a:ext cx="3006900" cy="933000"/>
          </a:xfrm>
          <a:prstGeom prst="ellipse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65"/>
          <p:cNvSpPr/>
          <p:nvPr/>
        </p:nvSpPr>
        <p:spPr>
          <a:xfrm>
            <a:off x="5401118" y="3282115"/>
            <a:ext cx="3086400" cy="823800"/>
          </a:xfrm>
          <a:prstGeom prst="ellipse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65"/>
          <p:cNvSpPr/>
          <p:nvPr/>
        </p:nvSpPr>
        <p:spPr>
          <a:xfrm>
            <a:off x="1672398" y="3140783"/>
            <a:ext cx="3086400" cy="823800"/>
          </a:xfrm>
          <a:prstGeom prst="ellipse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65"/>
          <p:cNvSpPr/>
          <p:nvPr/>
        </p:nvSpPr>
        <p:spPr>
          <a:xfrm>
            <a:off x="80740" y="1761472"/>
            <a:ext cx="2205300" cy="1076700"/>
          </a:xfrm>
          <a:prstGeom prst="ellipse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65"/>
          <p:cNvSpPr/>
          <p:nvPr/>
        </p:nvSpPr>
        <p:spPr>
          <a:xfrm>
            <a:off x="5214048" y="4184805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65"/>
          <p:cNvSpPr/>
          <p:nvPr/>
        </p:nvSpPr>
        <p:spPr>
          <a:xfrm>
            <a:off x="5965298" y="4380198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65"/>
          <p:cNvSpPr/>
          <p:nvPr/>
        </p:nvSpPr>
        <p:spPr>
          <a:xfrm>
            <a:off x="7042258" y="4450689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65"/>
          <p:cNvSpPr/>
          <p:nvPr/>
        </p:nvSpPr>
        <p:spPr>
          <a:xfrm>
            <a:off x="8039761" y="4269602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5"/>
          <p:cNvSpPr txBox="1"/>
          <p:nvPr/>
        </p:nvSpPr>
        <p:spPr>
          <a:xfrm>
            <a:off x="5194998" y="4336698"/>
            <a:ext cx="7947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отраслевые шоурумы и выставки</a:t>
            </a:r>
            <a:endParaRPr/>
          </a:p>
        </p:txBody>
      </p:sp>
      <p:sp>
        <p:nvSpPr>
          <p:cNvPr id="571" name="Google Shape;571;p65"/>
          <p:cNvSpPr txBox="1"/>
          <p:nvPr/>
        </p:nvSpPr>
        <p:spPr>
          <a:xfrm>
            <a:off x="5945383" y="4552289"/>
            <a:ext cx="119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магазины (байеры, мерчандайзеры, финансовый учет)</a:t>
            </a:r>
            <a:endParaRPr/>
          </a:p>
        </p:txBody>
      </p:sp>
      <p:cxnSp>
        <p:nvCxnSpPr>
          <p:cNvPr id="572" name="Google Shape;572;p65"/>
          <p:cNvCxnSpPr/>
          <p:nvPr/>
        </p:nvCxnSpPr>
        <p:spPr>
          <a:xfrm flipH="1" rot="10800000">
            <a:off x="5333358" y="3898201"/>
            <a:ext cx="288900" cy="2889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73" name="Google Shape;573;p65"/>
          <p:cNvCxnSpPr/>
          <p:nvPr/>
        </p:nvCxnSpPr>
        <p:spPr>
          <a:xfrm flipH="1" rot="10800000">
            <a:off x="6032626" y="4037515"/>
            <a:ext cx="159300" cy="3381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74" name="Google Shape;574;p65"/>
          <p:cNvCxnSpPr/>
          <p:nvPr/>
        </p:nvCxnSpPr>
        <p:spPr>
          <a:xfrm rot="10800000">
            <a:off x="7099718" y="4108915"/>
            <a:ext cx="0" cy="3429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75" name="Google Shape;575;p65"/>
          <p:cNvCxnSpPr/>
          <p:nvPr/>
        </p:nvCxnSpPr>
        <p:spPr>
          <a:xfrm rot="10800000">
            <a:off x="7799497" y="4027927"/>
            <a:ext cx="240900" cy="2409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76" name="Google Shape;576;p65"/>
          <p:cNvSpPr txBox="1"/>
          <p:nvPr/>
        </p:nvSpPr>
        <p:spPr>
          <a:xfrm>
            <a:off x="7029353" y="4638480"/>
            <a:ext cx="7125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универмаги, торговые центры</a:t>
            </a:r>
            <a:endParaRPr/>
          </a:p>
        </p:txBody>
      </p:sp>
      <p:sp>
        <p:nvSpPr>
          <p:cNvPr id="577" name="Google Shape;577;p65"/>
          <p:cNvSpPr txBox="1"/>
          <p:nvPr/>
        </p:nvSpPr>
        <p:spPr>
          <a:xfrm>
            <a:off x="8010111" y="4437989"/>
            <a:ext cx="9840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онлайн-магазины и маркетплейсы</a:t>
            </a:r>
            <a:endParaRPr/>
          </a:p>
        </p:txBody>
      </p:sp>
      <p:sp>
        <p:nvSpPr>
          <p:cNvPr id="578" name="Google Shape;578;p65"/>
          <p:cNvSpPr/>
          <p:nvPr/>
        </p:nvSpPr>
        <p:spPr>
          <a:xfrm>
            <a:off x="1190235" y="4149139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9" name="Google Shape;579;p65"/>
          <p:cNvCxnSpPr/>
          <p:nvPr/>
        </p:nvCxnSpPr>
        <p:spPr>
          <a:xfrm flipH="1" rot="10800000">
            <a:off x="1263914" y="3824041"/>
            <a:ext cx="790200" cy="3312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80" name="Google Shape;580;p65"/>
          <p:cNvSpPr txBox="1"/>
          <p:nvPr/>
        </p:nvSpPr>
        <p:spPr>
          <a:xfrm>
            <a:off x="1174261" y="4323358"/>
            <a:ext cx="5832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экспериментальный цех</a:t>
            </a:r>
            <a:endParaRPr/>
          </a:p>
        </p:txBody>
      </p:sp>
      <p:sp>
        <p:nvSpPr>
          <p:cNvPr id="581" name="Google Shape;581;p65"/>
          <p:cNvSpPr txBox="1"/>
          <p:nvPr/>
        </p:nvSpPr>
        <p:spPr>
          <a:xfrm>
            <a:off x="1946994" y="4564989"/>
            <a:ext cx="885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швейные производства</a:t>
            </a:r>
            <a:endParaRPr/>
          </a:p>
        </p:txBody>
      </p:sp>
      <p:sp>
        <p:nvSpPr>
          <p:cNvPr id="582" name="Google Shape;582;p65"/>
          <p:cNvSpPr txBox="1"/>
          <p:nvPr/>
        </p:nvSpPr>
        <p:spPr>
          <a:xfrm>
            <a:off x="3031765" y="4667598"/>
            <a:ext cx="8850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производители сырья и материалов </a:t>
            </a:r>
            <a:endParaRPr/>
          </a:p>
        </p:txBody>
      </p:sp>
      <p:sp>
        <p:nvSpPr>
          <p:cNvPr id="583" name="Google Shape;583;p65"/>
          <p:cNvSpPr txBox="1"/>
          <p:nvPr/>
        </p:nvSpPr>
        <p:spPr>
          <a:xfrm>
            <a:off x="3892357" y="4465304"/>
            <a:ext cx="10086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производители оборудования </a:t>
            </a:r>
            <a:endParaRPr/>
          </a:p>
        </p:txBody>
      </p:sp>
      <p:cxnSp>
        <p:nvCxnSpPr>
          <p:cNvPr id="584" name="Google Shape;584;p65"/>
          <p:cNvCxnSpPr/>
          <p:nvPr/>
        </p:nvCxnSpPr>
        <p:spPr>
          <a:xfrm flipH="1" rot="10800000">
            <a:off x="2031294" y="3915831"/>
            <a:ext cx="492000" cy="4920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85" name="Google Shape;585;p65"/>
          <p:cNvSpPr/>
          <p:nvPr/>
        </p:nvSpPr>
        <p:spPr>
          <a:xfrm>
            <a:off x="1964984" y="4420780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65"/>
          <p:cNvSpPr/>
          <p:nvPr/>
        </p:nvSpPr>
        <p:spPr>
          <a:xfrm>
            <a:off x="3028053" y="4507529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7" name="Google Shape;587;p65"/>
          <p:cNvCxnSpPr/>
          <p:nvPr/>
        </p:nvCxnSpPr>
        <p:spPr>
          <a:xfrm rot="10800000">
            <a:off x="3110912" y="3970316"/>
            <a:ext cx="0" cy="5439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88" name="Google Shape;588;p65"/>
          <p:cNvSpPr/>
          <p:nvPr/>
        </p:nvSpPr>
        <p:spPr>
          <a:xfrm>
            <a:off x="3888735" y="4333411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9" name="Google Shape;589;p65"/>
          <p:cNvCxnSpPr/>
          <p:nvPr/>
        </p:nvCxnSpPr>
        <p:spPr>
          <a:xfrm rot="10800000">
            <a:off x="3725656" y="3934547"/>
            <a:ext cx="183000" cy="4275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90" name="Google Shape;590;p65"/>
          <p:cNvSpPr/>
          <p:nvPr/>
        </p:nvSpPr>
        <p:spPr>
          <a:xfrm>
            <a:off x="7092053" y="1979530"/>
            <a:ext cx="1896600" cy="11460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65"/>
          <p:cNvSpPr/>
          <p:nvPr/>
        </p:nvSpPr>
        <p:spPr>
          <a:xfrm>
            <a:off x="3046144" y="226196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2" name="Google Shape;592;p65"/>
          <p:cNvCxnSpPr/>
          <p:nvPr/>
        </p:nvCxnSpPr>
        <p:spPr>
          <a:xfrm>
            <a:off x="3103604" y="349612"/>
            <a:ext cx="0" cy="4326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93" name="Google Shape;593;p65"/>
          <p:cNvSpPr txBox="1"/>
          <p:nvPr/>
        </p:nvSpPr>
        <p:spPr>
          <a:xfrm>
            <a:off x="3192119" y="183187"/>
            <a:ext cx="125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съемочная команда (продюсер, фотограф, видеограф, кастинг-директор, модель)</a:t>
            </a:r>
            <a:endParaRPr/>
          </a:p>
        </p:txBody>
      </p:sp>
      <p:sp>
        <p:nvSpPr>
          <p:cNvPr id="594" name="Google Shape;594;p65"/>
          <p:cNvSpPr txBox="1"/>
          <p:nvPr/>
        </p:nvSpPr>
        <p:spPr>
          <a:xfrm>
            <a:off x="2173799" y="153843"/>
            <a:ext cx="7398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стайлинг (стилист, визажист)</a:t>
            </a:r>
            <a:endParaRPr/>
          </a:p>
        </p:txBody>
      </p:sp>
      <p:cxnSp>
        <p:nvCxnSpPr>
          <p:cNvPr id="595" name="Google Shape;595;p65"/>
          <p:cNvCxnSpPr/>
          <p:nvPr/>
        </p:nvCxnSpPr>
        <p:spPr>
          <a:xfrm>
            <a:off x="1992172" y="297037"/>
            <a:ext cx="292500" cy="5379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96" name="Google Shape;596;p65"/>
          <p:cNvSpPr/>
          <p:nvPr/>
        </p:nvSpPr>
        <p:spPr>
          <a:xfrm>
            <a:off x="1926468" y="187786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5"/>
          <p:cNvSpPr txBox="1"/>
          <p:nvPr/>
        </p:nvSpPr>
        <p:spPr>
          <a:xfrm>
            <a:off x="1039219" y="416537"/>
            <a:ext cx="10086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графдизайнер и медиахудожник</a:t>
            </a:r>
            <a:endParaRPr/>
          </a:p>
        </p:txBody>
      </p:sp>
      <p:sp>
        <p:nvSpPr>
          <p:cNvPr id="598" name="Google Shape;598;p65"/>
          <p:cNvSpPr txBox="1"/>
          <p:nvPr/>
        </p:nvSpPr>
        <p:spPr>
          <a:xfrm>
            <a:off x="242947" y="1357324"/>
            <a:ext cx="5700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копирайтер</a:t>
            </a:r>
            <a:endParaRPr/>
          </a:p>
        </p:txBody>
      </p:sp>
      <p:sp>
        <p:nvSpPr>
          <p:cNvPr id="599" name="Google Shape;599;p65"/>
          <p:cNvSpPr/>
          <p:nvPr/>
        </p:nvSpPr>
        <p:spPr>
          <a:xfrm>
            <a:off x="1050168" y="708486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0" name="Google Shape;600;p65"/>
          <p:cNvCxnSpPr/>
          <p:nvPr/>
        </p:nvCxnSpPr>
        <p:spPr>
          <a:xfrm>
            <a:off x="1166046" y="820550"/>
            <a:ext cx="468900" cy="1455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01" name="Google Shape;601;p65"/>
          <p:cNvSpPr/>
          <p:nvPr/>
        </p:nvSpPr>
        <p:spPr>
          <a:xfrm>
            <a:off x="862843" y="1362889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2" name="Google Shape;602;p65"/>
          <p:cNvCxnSpPr/>
          <p:nvPr/>
        </p:nvCxnSpPr>
        <p:spPr>
          <a:xfrm flipH="1" rot="10800000">
            <a:off x="981269" y="1215254"/>
            <a:ext cx="404400" cy="1626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03" name="Google Shape;603;p65"/>
          <p:cNvSpPr txBox="1"/>
          <p:nvPr/>
        </p:nvSpPr>
        <p:spPr>
          <a:xfrm>
            <a:off x="170032" y="3024759"/>
            <a:ext cx="1008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дизайнер вещей и виртуального продукта</a:t>
            </a:r>
            <a:endParaRPr/>
          </a:p>
        </p:txBody>
      </p:sp>
      <p:sp>
        <p:nvSpPr>
          <p:cNvPr id="604" name="Google Shape;604;p65"/>
          <p:cNvSpPr/>
          <p:nvPr/>
        </p:nvSpPr>
        <p:spPr>
          <a:xfrm>
            <a:off x="999735" y="3552239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5"/>
          <p:cNvSpPr/>
          <p:nvPr/>
        </p:nvSpPr>
        <p:spPr>
          <a:xfrm>
            <a:off x="199635" y="2853739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6" name="Google Shape;606;p65"/>
          <p:cNvCxnSpPr/>
          <p:nvPr/>
        </p:nvCxnSpPr>
        <p:spPr>
          <a:xfrm flipH="1" rot="10800000">
            <a:off x="281913" y="2681604"/>
            <a:ext cx="169500" cy="1695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607" name="Google Shape;607;p65"/>
          <p:cNvCxnSpPr/>
          <p:nvPr/>
        </p:nvCxnSpPr>
        <p:spPr>
          <a:xfrm rot="10800000">
            <a:off x="1096182" y="2837613"/>
            <a:ext cx="0" cy="7122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08" name="Google Shape;608;p65"/>
          <p:cNvSpPr/>
          <p:nvPr/>
        </p:nvSpPr>
        <p:spPr>
          <a:xfrm>
            <a:off x="5194312" y="301773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09" name="Google Shape;609;p65"/>
          <p:cNvCxnSpPr/>
          <p:nvPr/>
        </p:nvCxnSpPr>
        <p:spPr>
          <a:xfrm>
            <a:off x="5257204" y="417600"/>
            <a:ext cx="367800" cy="6966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10" name="Google Shape;610;p65"/>
          <p:cNvSpPr/>
          <p:nvPr/>
        </p:nvSpPr>
        <p:spPr>
          <a:xfrm>
            <a:off x="6883412" y="289073"/>
            <a:ext cx="114900" cy="1149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1" name="Google Shape;611;p65"/>
          <p:cNvCxnSpPr/>
          <p:nvPr/>
        </p:nvCxnSpPr>
        <p:spPr>
          <a:xfrm>
            <a:off x="6946304" y="404900"/>
            <a:ext cx="0" cy="5439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12" name="Google Shape;612;p65"/>
          <p:cNvSpPr/>
          <p:nvPr/>
        </p:nvSpPr>
        <p:spPr>
          <a:xfrm rot="5400000">
            <a:off x="8424209" y="1795658"/>
            <a:ext cx="689526" cy="750060"/>
          </a:xfrm>
          <a:custGeom>
            <a:rect b="b" l="l" r="r" t="t"/>
            <a:pathLst>
              <a:path extrusionOk="0" h="21600" w="21600">
                <a:moveTo>
                  <a:pt x="12143" y="14256"/>
                </a:moveTo>
                <a:lnTo>
                  <a:pt x="12143" y="21600"/>
                </a:lnTo>
                <a:lnTo>
                  <a:pt x="0" y="10800"/>
                </a:lnTo>
                <a:lnTo>
                  <a:pt x="12143" y="0"/>
                </a:lnTo>
                <a:lnTo>
                  <a:pt x="12143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00FA92">
              <a:alpha val="6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5"/>
          <p:cNvSpPr/>
          <p:nvPr/>
        </p:nvSpPr>
        <p:spPr>
          <a:xfrm rot="5400000">
            <a:off x="7688942" y="3271733"/>
            <a:ext cx="468288" cy="609984"/>
          </a:xfrm>
          <a:custGeom>
            <a:rect b="b" l="l" r="r" t="t"/>
            <a:pathLst>
              <a:path extrusionOk="0" h="21600" w="21600">
                <a:moveTo>
                  <a:pt x="12143" y="14256"/>
                </a:moveTo>
                <a:lnTo>
                  <a:pt x="12143" y="21600"/>
                </a:lnTo>
                <a:lnTo>
                  <a:pt x="0" y="10800"/>
                </a:lnTo>
                <a:lnTo>
                  <a:pt x="12143" y="0"/>
                </a:lnTo>
                <a:lnTo>
                  <a:pt x="12143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00FA92">
              <a:alpha val="6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5"/>
          <p:cNvSpPr/>
          <p:nvPr/>
        </p:nvSpPr>
        <p:spPr>
          <a:xfrm rot="5400000">
            <a:off x="5179691" y="941769"/>
            <a:ext cx="596214" cy="709560"/>
          </a:xfrm>
          <a:custGeom>
            <a:rect b="b" l="l" r="r" t="t"/>
            <a:pathLst>
              <a:path extrusionOk="0" h="21600" w="21600">
                <a:moveTo>
                  <a:pt x="12143" y="14256"/>
                </a:moveTo>
                <a:lnTo>
                  <a:pt x="12143" y="21600"/>
                </a:lnTo>
                <a:lnTo>
                  <a:pt x="0" y="10800"/>
                </a:lnTo>
                <a:lnTo>
                  <a:pt x="12143" y="0"/>
                </a:lnTo>
                <a:lnTo>
                  <a:pt x="12143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00FA92">
              <a:alpha val="6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5"/>
          <p:cNvSpPr/>
          <p:nvPr/>
        </p:nvSpPr>
        <p:spPr>
          <a:xfrm rot="5400000">
            <a:off x="1544938" y="793543"/>
            <a:ext cx="624564" cy="606420"/>
          </a:xfrm>
          <a:custGeom>
            <a:rect b="b" l="l" r="r" t="t"/>
            <a:pathLst>
              <a:path extrusionOk="0" h="21600" w="21600">
                <a:moveTo>
                  <a:pt x="12143" y="14256"/>
                </a:moveTo>
                <a:lnTo>
                  <a:pt x="12143" y="21600"/>
                </a:lnTo>
                <a:lnTo>
                  <a:pt x="0" y="10800"/>
                </a:lnTo>
                <a:lnTo>
                  <a:pt x="12143" y="0"/>
                </a:lnTo>
                <a:lnTo>
                  <a:pt x="12143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00FA92">
              <a:alpha val="6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5"/>
          <p:cNvSpPr/>
          <p:nvPr/>
        </p:nvSpPr>
        <p:spPr>
          <a:xfrm rot="5400000">
            <a:off x="4002745" y="3100330"/>
            <a:ext cx="647028" cy="697410"/>
          </a:xfrm>
          <a:custGeom>
            <a:rect b="b" l="l" r="r" t="t"/>
            <a:pathLst>
              <a:path extrusionOk="0" h="21600" w="21600">
                <a:moveTo>
                  <a:pt x="12143" y="14256"/>
                </a:moveTo>
                <a:lnTo>
                  <a:pt x="12143" y="21600"/>
                </a:lnTo>
                <a:lnTo>
                  <a:pt x="0" y="10800"/>
                </a:lnTo>
                <a:lnTo>
                  <a:pt x="12143" y="0"/>
                </a:lnTo>
                <a:lnTo>
                  <a:pt x="12143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00FA92">
              <a:alpha val="6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5"/>
          <p:cNvSpPr txBox="1"/>
          <p:nvPr/>
        </p:nvSpPr>
        <p:spPr>
          <a:xfrm>
            <a:off x="7868155" y="4872600"/>
            <a:ext cx="10908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BM Plex Sans Light"/>
              <a:buNone/>
            </a:pPr>
            <a:r>
              <a:rPr lang="ru" sz="8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 © Институт Beinopen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t/>
            </a:r>
            <a:endParaRPr sz="8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18" name="Google Shape;618;p65"/>
          <p:cNvSpPr/>
          <p:nvPr/>
        </p:nvSpPr>
        <p:spPr>
          <a:xfrm rot="5400000">
            <a:off x="1408285" y="1967559"/>
            <a:ext cx="614898" cy="593784"/>
          </a:xfrm>
          <a:custGeom>
            <a:rect b="b" l="l" r="r" t="t"/>
            <a:pathLst>
              <a:path extrusionOk="0" h="21600" w="21600">
                <a:moveTo>
                  <a:pt x="12143" y="14256"/>
                </a:moveTo>
                <a:lnTo>
                  <a:pt x="12143" y="21600"/>
                </a:lnTo>
                <a:lnTo>
                  <a:pt x="0" y="10800"/>
                </a:lnTo>
                <a:lnTo>
                  <a:pt x="12143" y="0"/>
                </a:lnTo>
                <a:lnTo>
                  <a:pt x="12143" y="7344"/>
                </a:lnTo>
                <a:lnTo>
                  <a:pt x="21600" y="7344"/>
                </a:lnTo>
                <a:lnTo>
                  <a:pt x="21600" y="14256"/>
                </a:lnTo>
                <a:close/>
              </a:path>
            </a:pathLst>
          </a:custGeom>
          <a:solidFill>
            <a:srgbClr val="00FA92">
              <a:alpha val="6980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in_new_new_10.png" id="623" name="Google Shape;623;p66"/>
          <p:cNvPicPr preferRelativeResize="0"/>
          <p:nvPr/>
        </p:nvPicPr>
        <p:blipFill rotWithShape="1">
          <a:blip r:embed="rId3">
            <a:alphaModFix/>
          </a:blip>
          <a:srcRect b="0" l="8983" r="0" t="0"/>
          <a:stretch/>
        </p:blipFill>
        <p:spPr>
          <a:xfrm>
            <a:off x="271063" y="763825"/>
            <a:ext cx="8322424" cy="38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6"/>
          <p:cNvSpPr/>
          <p:nvPr/>
        </p:nvSpPr>
        <p:spPr>
          <a:xfrm>
            <a:off x="7168253" y="2055730"/>
            <a:ext cx="1896600" cy="8439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>
            <a:off x="4540" y="1761472"/>
            <a:ext cx="2205300" cy="10767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 txBox="1"/>
          <p:nvPr/>
        </p:nvSpPr>
        <p:spPr>
          <a:xfrm>
            <a:off x="648549" y="2132025"/>
            <a:ext cx="8589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i="0" lang="ru" sz="2000" u="none" cap="none" strike="noStrike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БРЕНД</a:t>
            </a:r>
            <a:endParaRPr sz="2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27" name="Google Shape;627;p66"/>
          <p:cNvSpPr txBox="1"/>
          <p:nvPr/>
        </p:nvSpPr>
        <p:spPr>
          <a:xfrm>
            <a:off x="7243500" y="2315478"/>
            <a:ext cx="18444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i="0" lang="ru" sz="2000" u="none" cap="none" strike="noStrike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ПОТРЕБИТЕЛИ</a:t>
            </a:r>
            <a:endParaRPr sz="2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628" name="Google Shape;628;p66"/>
          <p:cNvCxnSpPr/>
          <p:nvPr/>
        </p:nvCxnSpPr>
        <p:spPr>
          <a:xfrm rot="10800000">
            <a:off x="4553600" y="4484669"/>
            <a:ext cx="7047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29" name="Google Shape;629;p66"/>
          <p:cNvSpPr/>
          <p:nvPr/>
        </p:nvSpPr>
        <p:spPr>
          <a:xfrm>
            <a:off x="1672398" y="4055183"/>
            <a:ext cx="3086400" cy="8238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 txBox="1"/>
          <p:nvPr/>
        </p:nvSpPr>
        <p:spPr>
          <a:xfrm>
            <a:off x="2054481" y="4194659"/>
            <a:ext cx="23073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i="0" lang="ru" sz="2000" u="none" cap="none" strike="noStrike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МАТЕРИАЛЬНЫЙ ПРОДУКТ </a:t>
            </a:r>
            <a:endParaRPr sz="2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31" name="Google Shape;631;p66"/>
          <p:cNvSpPr/>
          <p:nvPr/>
        </p:nvSpPr>
        <p:spPr>
          <a:xfrm>
            <a:off x="8104850" y="1022100"/>
            <a:ext cx="566379" cy="915894"/>
          </a:xfrm>
          <a:custGeom>
            <a:rect b="b" l="l" r="r" t="t"/>
            <a:pathLst>
              <a:path extrusionOk="0" h="21600" w="19532">
                <a:moveTo>
                  <a:pt x="18941" y="21600"/>
                </a:moveTo>
                <a:cubicBezTo>
                  <a:pt x="21600" y="13670"/>
                  <a:pt x="15286" y="6470"/>
                  <a:pt x="0" y="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flipH="1" rot="-10440231">
            <a:off x="8450165" y="1943593"/>
            <a:ext cx="352551" cy="234183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3" name="Google Shape;633;p66"/>
          <p:cNvSpPr/>
          <p:nvPr/>
        </p:nvSpPr>
        <p:spPr>
          <a:xfrm>
            <a:off x="5277858" y="306637"/>
            <a:ext cx="3006900" cy="9330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FF00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/>
          </a:p>
        </p:txBody>
      </p:sp>
      <p:sp>
        <p:nvSpPr>
          <p:cNvPr id="634" name="Google Shape;634;p66"/>
          <p:cNvSpPr txBox="1"/>
          <p:nvPr/>
        </p:nvSpPr>
        <p:spPr>
          <a:xfrm>
            <a:off x="5621445" y="636450"/>
            <a:ext cx="24630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i="0" lang="ru" sz="2000" u="none" cap="none" strike="noStrike">
                <a:solidFill>
                  <a:srgbClr val="FF0074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РАСПРОСТРАНЕНИЕ</a:t>
            </a:r>
            <a:endParaRPr sz="2000">
              <a:solidFill>
                <a:srgbClr val="FF0074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635" name="Google Shape;635;p66"/>
          <p:cNvCxnSpPr/>
          <p:nvPr/>
        </p:nvCxnSpPr>
        <p:spPr>
          <a:xfrm rot="10800000">
            <a:off x="4591700" y="771724"/>
            <a:ext cx="6285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36" name="Google Shape;636;p66"/>
          <p:cNvSpPr/>
          <p:nvPr/>
        </p:nvSpPr>
        <p:spPr>
          <a:xfrm flipH="1" rot="5400000">
            <a:off x="5027363" y="639516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7" name="Google Shape;637;p66"/>
          <p:cNvSpPr/>
          <p:nvPr/>
        </p:nvSpPr>
        <p:spPr>
          <a:xfrm>
            <a:off x="1365527" y="327169"/>
            <a:ext cx="3348600" cy="8238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FF00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 txBox="1"/>
          <p:nvPr/>
        </p:nvSpPr>
        <p:spPr>
          <a:xfrm>
            <a:off x="1822856" y="582149"/>
            <a:ext cx="21693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lang="ru" sz="2000">
                <a:solidFill>
                  <a:srgbClr val="FF0074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МЕДИА</a:t>
            </a:r>
            <a:r>
              <a:rPr i="0" lang="ru" sz="2000" u="none" cap="none" strike="noStrike">
                <a:solidFill>
                  <a:srgbClr val="FF0074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 ПРОДУКТ </a:t>
            </a:r>
            <a:endParaRPr sz="2000">
              <a:solidFill>
                <a:srgbClr val="FF0074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39" name="Google Shape;639;p66"/>
          <p:cNvSpPr/>
          <p:nvPr/>
        </p:nvSpPr>
        <p:spPr>
          <a:xfrm>
            <a:off x="941076" y="2855109"/>
            <a:ext cx="566389" cy="1453302"/>
          </a:xfrm>
          <a:custGeom>
            <a:rect b="b" l="l" r="r" t="t"/>
            <a:pathLst>
              <a:path extrusionOk="0" h="21600" w="21225">
                <a:moveTo>
                  <a:pt x="15" y="0"/>
                </a:moveTo>
                <a:cubicBezTo>
                  <a:pt x="-375" y="11513"/>
                  <a:pt x="6695" y="18713"/>
                  <a:pt x="21225" y="2160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flipH="1" rot="6959993">
            <a:off x="1371759" y="4216712"/>
            <a:ext cx="352552" cy="23419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1" name="Google Shape;641;p66"/>
          <p:cNvSpPr/>
          <p:nvPr/>
        </p:nvSpPr>
        <p:spPr>
          <a:xfrm>
            <a:off x="861651" y="1227875"/>
            <a:ext cx="432702" cy="533574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3194" y="10153"/>
                  <a:pt x="10394" y="2953"/>
                  <a:pt x="21600" y="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flipH="1" rot="4739888">
            <a:off x="1239634" y="1089063"/>
            <a:ext cx="352566" cy="23417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3" name="Google Shape;643;p66"/>
          <p:cNvSpPr/>
          <p:nvPr/>
        </p:nvSpPr>
        <p:spPr>
          <a:xfrm>
            <a:off x="5332889" y="4014108"/>
            <a:ext cx="3086400" cy="8238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 txBox="1"/>
          <p:nvPr/>
        </p:nvSpPr>
        <p:spPr>
          <a:xfrm>
            <a:off x="5859322" y="4124060"/>
            <a:ext cx="2002500" cy="6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i="0" lang="ru" sz="2000" u="none" cap="none" strike="noStrike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ДОСТАВКА </a:t>
            </a:r>
            <a:r>
              <a:rPr lang="ru" sz="2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/</a:t>
            </a:r>
            <a:r>
              <a:rPr i="0" lang="ru" sz="2000" u="none" cap="none" strike="noStrike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РИТЕЙЛ</a:t>
            </a:r>
            <a:endParaRPr sz="2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45" name="Google Shape;645;p66"/>
          <p:cNvSpPr/>
          <p:nvPr/>
        </p:nvSpPr>
        <p:spPr>
          <a:xfrm flipH="1" rot="5400000">
            <a:off x="5160713" y="4367569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Google Shape;646;p66"/>
          <p:cNvSpPr txBox="1"/>
          <p:nvPr/>
        </p:nvSpPr>
        <p:spPr>
          <a:xfrm>
            <a:off x="2040800" y="3413850"/>
            <a:ext cx="3203700" cy="56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РАЗВЕРНУТЬ БИЗНЕС В ПОСТИНДУСТРИАЛЬНУЮ МОДЕЛЬ</a:t>
            </a:r>
            <a:endParaRPr/>
          </a:p>
        </p:txBody>
      </p:sp>
      <p:sp>
        <p:nvSpPr>
          <p:cNvPr id="647" name="Google Shape;647;p66"/>
          <p:cNvSpPr txBox="1"/>
          <p:nvPr/>
        </p:nvSpPr>
        <p:spPr>
          <a:xfrm>
            <a:off x="1751000" y="3431775"/>
            <a:ext cx="297300" cy="352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2F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F2F92"/>
                </a:solidFill>
                <a:latin typeface="IBM Plex Sans Thin"/>
                <a:ea typeface="IBM Plex Sans Thin"/>
                <a:cs typeface="IBM Plex Sans Thin"/>
                <a:sym typeface="IBM Plex Sans Thin"/>
              </a:rPr>
              <a:t>2</a:t>
            </a:r>
            <a:endParaRPr sz="2000">
              <a:solidFill>
                <a:srgbClr val="FF2F92"/>
              </a:solidFill>
              <a:latin typeface="IBM Plex Sans Thin"/>
              <a:ea typeface="IBM Plex Sans Thin"/>
              <a:cs typeface="IBM Plex Sans Thin"/>
              <a:sym typeface="IBM Plex Sans Thin"/>
            </a:endParaRPr>
          </a:p>
        </p:txBody>
      </p:sp>
      <p:sp>
        <p:nvSpPr>
          <p:cNvPr id="648" name="Google Shape;648;p66"/>
          <p:cNvSpPr txBox="1"/>
          <p:nvPr/>
        </p:nvSpPr>
        <p:spPr>
          <a:xfrm>
            <a:off x="2650400" y="1204050"/>
            <a:ext cx="2739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РАСТИТЬ ЧЕРЕЗ СОВМЕСТНУЮ РАБОТУ С МОДНЫМИ МЕЖДУНАРОДНОГО ЯЗЫКА ЧЕРЕЗ АКСЕЛЕРАЦИЮ</a:t>
            </a:r>
            <a:endParaRPr/>
          </a:p>
        </p:txBody>
      </p:sp>
      <p:sp>
        <p:nvSpPr>
          <p:cNvPr id="649" name="Google Shape;649;p66"/>
          <p:cNvSpPr txBox="1"/>
          <p:nvPr/>
        </p:nvSpPr>
        <p:spPr>
          <a:xfrm>
            <a:off x="2360600" y="1221975"/>
            <a:ext cx="297300" cy="352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2F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F2F92"/>
                </a:solidFill>
                <a:latin typeface="IBM Plex Sans Thin"/>
                <a:ea typeface="IBM Plex Sans Thin"/>
                <a:cs typeface="IBM Plex Sans Thin"/>
                <a:sym typeface="IBM Plex Sans Thin"/>
              </a:rPr>
              <a:t>3</a:t>
            </a:r>
            <a:endParaRPr sz="2000">
              <a:solidFill>
                <a:srgbClr val="FF2F92"/>
              </a:solidFill>
              <a:latin typeface="IBM Plex Sans Thin"/>
              <a:ea typeface="IBM Plex Sans Thin"/>
              <a:cs typeface="IBM Plex Sans Thin"/>
              <a:sym typeface="IBM Plex Sans Thin"/>
            </a:endParaRPr>
          </a:p>
        </p:txBody>
      </p:sp>
      <p:sp>
        <p:nvSpPr>
          <p:cNvPr id="650" name="Google Shape;650;p66"/>
          <p:cNvSpPr txBox="1"/>
          <p:nvPr/>
        </p:nvSpPr>
        <p:spPr>
          <a:xfrm>
            <a:off x="2574200" y="2575650"/>
            <a:ext cx="2463000" cy="62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КУРАТОРСТВО И СОЗДАНИЕ СВЯЗЕЙ</a:t>
            </a:r>
            <a:endParaRPr/>
          </a:p>
        </p:txBody>
      </p:sp>
      <p:sp>
        <p:nvSpPr>
          <p:cNvPr id="651" name="Google Shape;651;p66"/>
          <p:cNvSpPr txBox="1"/>
          <p:nvPr/>
        </p:nvSpPr>
        <p:spPr>
          <a:xfrm>
            <a:off x="2284400" y="2593575"/>
            <a:ext cx="297300" cy="352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2F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F2F92"/>
                </a:solidFill>
                <a:latin typeface="IBM Plex Sans Thin"/>
                <a:ea typeface="IBM Plex Sans Thin"/>
                <a:cs typeface="IBM Plex Sans Thin"/>
                <a:sym typeface="IBM Plex Sans Thin"/>
              </a:rPr>
              <a:t>1</a:t>
            </a:r>
            <a:endParaRPr sz="2000">
              <a:solidFill>
                <a:srgbClr val="FF2F92"/>
              </a:solidFill>
              <a:latin typeface="IBM Plex Sans Thin"/>
              <a:ea typeface="IBM Plex Sans Thin"/>
              <a:cs typeface="IBM Plex Sans Thin"/>
              <a:sym typeface="IBM Plex Sans Thin"/>
            </a:endParaRPr>
          </a:p>
        </p:txBody>
      </p:sp>
      <p:sp>
        <p:nvSpPr>
          <p:cNvPr id="652" name="Google Shape;652;p66"/>
          <p:cNvSpPr txBox="1"/>
          <p:nvPr/>
        </p:nvSpPr>
        <p:spPr>
          <a:xfrm>
            <a:off x="5888229" y="3109050"/>
            <a:ext cx="2838600" cy="915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ПРОГРАММА КУРИРУЕМЫХ ЛОКАЛЬНЫХ ПОПАПСТОРОВ И ПОПУЛЯРИЗАЦИЯ</a:t>
            </a:r>
            <a:endParaRPr/>
          </a:p>
        </p:txBody>
      </p:sp>
      <p:sp>
        <p:nvSpPr>
          <p:cNvPr id="653" name="Google Shape;653;p66"/>
          <p:cNvSpPr txBox="1"/>
          <p:nvPr/>
        </p:nvSpPr>
        <p:spPr>
          <a:xfrm>
            <a:off x="5561000" y="3126975"/>
            <a:ext cx="335700" cy="352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2F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F2F92"/>
                </a:solidFill>
                <a:latin typeface="IBM Plex Sans Thin"/>
                <a:ea typeface="IBM Plex Sans Thin"/>
                <a:cs typeface="IBM Plex Sans Thin"/>
                <a:sym typeface="IBM Plex Sans Thin"/>
              </a:rPr>
              <a:t>4</a:t>
            </a:r>
            <a:endParaRPr sz="2000">
              <a:solidFill>
                <a:srgbClr val="FF2F92"/>
              </a:solidFill>
              <a:latin typeface="IBM Plex Sans Thin"/>
              <a:ea typeface="IBM Plex Sans Thin"/>
              <a:cs typeface="IBM Plex Sans Thin"/>
              <a:sym typeface="IBM Plex Sans Thin"/>
            </a:endParaRPr>
          </a:p>
        </p:txBody>
      </p:sp>
      <p:sp>
        <p:nvSpPr>
          <p:cNvPr id="654" name="Google Shape;654;p66"/>
          <p:cNvSpPr txBox="1"/>
          <p:nvPr/>
        </p:nvSpPr>
        <p:spPr>
          <a:xfrm>
            <a:off x="6460400" y="1280250"/>
            <a:ext cx="1896600" cy="73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СБОР ЛОКАЛЬНЫХ КОМЬЮНИТИ ВОКРУГ НОВЫХ ЦЕННОСТЕЙ</a:t>
            </a:r>
            <a:endParaRPr sz="1300"/>
          </a:p>
        </p:txBody>
      </p:sp>
      <p:sp>
        <p:nvSpPr>
          <p:cNvPr id="655" name="Google Shape;655;p66"/>
          <p:cNvSpPr txBox="1"/>
          <p:nvPr/>
        </p:nvSpPr>
        <p:spPr>
          <a:xfrm>
            <a:off x="6170600" y="1298175"/>
            <a:ext cx="297300" cy="352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2F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F2F92"/>
                </a:solidFill>
                <a:latin typeface="IBM Plex Sans Thin"/>
                <a:ea typeface="IBM Plex Sans Thin"/>
                <a:cs typeface="IBM Plex Sans Thin"/>
                <a:sym typeface="IBM Plex Sans Thin"/>
              </a:rPr>
              <a:t>5</a:t>
            </a:r>
            <a:endParaRPr sz="2000">
              <a:solidFill>
                <a:srgbClr val="FF2F92"/>
              </a:solidFill>
              <a:latin typeface="IBM Plex Sans Thin"/>
              <a:ea typeface="IBM Plex Sans Thin"/>
              <a:cs typeface="IBM Plex Sans Thin"/>
              <a:sym typeface="IBM Plex Sans Thin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8104870" y="2834375"/>
            <a:ext cx="704711" cy="1365878"/>
          </a:xfrm>
          <a:custGeom>
            <a:rect b="b" l="l" r="r" t="t"/>
            <a:pathLst>
              <a:path extrusionOk="0" h="20419" w="20419">
                <a:moveTo>
                  <a:pt x="20250" y="0"/>
                </a:moveTo>
                <a:cubicBezTo>
                  <a:pt x="21600" y="14850"/>
                  <a:pt x="14850" y="21600"/>
                  <a:pt x="0" y="2025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 rot="-1206679">
            <a:off x="8604744" y="2717471"/>
            <a:ext cx="352572" cy="234165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7"/>
          <p:cNvSpPr/>
          <p:nvPr/>
        </p:nvSpPr>
        <p:spPr>
          <a:xfrm rot="10800000">
            <a:off x="3284825" y="1862175"/>
            <a:ext cx="3642000" cy="28965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sset 9.png" id="663" name="Google Shape;663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3200766" y="838670"/>
            <a:ext cx="2477799" cy="1123227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7"/>
          <p:cNvSpPr/>
          <p:nvPr/>
        </p:nvSpPr>
        <p:spPr>
          <a:xfrm>
            <a:off x="544300" y="558350"/>
            <a:ext cx="3789600" cy="9333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5" name="Google Shape;665;p67"/>
          <p:cNvSpPr txBox="1"/>
          <p:nvPr>
            <p:ph idx="1" type="body"/>
          </p:nvPr>
        </p:nvSpPr>
        <p:spPr>
          <a:xfrm>
            <a:off x="661550" y="728875"/>
            <a:ext cx="3672300" cy="5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6"/>
              <a:buNone/>
            </a:pPr>
            <a:r>
              <a:rPr lang="ru" sz="2456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УПУЩЕННАЯ ПРИБЫЛЬ</a:t>
            </a:r>
            <a:endParaRPr sz="2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666" name="Google Shape;666;p67"/>
          <p:cNvCxnSpPr/>
          <p:nvPr/>
        </p:nvCxnSpPr>
        <p:spPr>
          <a:xfrm>
            <a:off x="748030" y="1178504"/>
            <a:ext cx="3409800" cy="42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667" name="Google Shape;667;p67"/>
          <p:cNvSpPr txBox="1"/>
          <p:nvPr/>
        </p:nvSpPr>
        <p:spPr>
          <a:xfrm>
            <a:off x="7868155" y="4847200"/>
            <a:ext cx="10908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 © Институт BEINOPEN</a:t>
            </a:r>
            <a:endParaRPr/>
          </a:p>
        </p:txBody>
      </p:sp>
      <p:sp>
        <p:nvSpPr>
          <p:cNvPr id="668" name="Google Shape;668;p67"/>
          <p:cNvSpPr txBox="1"/>
          <p:nvPr/>
        </p:nvSpPr>
        <p:spPr>
          <a:xfrm>
            <a:off x="574850" y="1896200"/>
            <a:ext cx="2823000" cy="19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Цена футболки за 2000 рублей  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Ритейлер 58%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Маржа бренда 12%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Транспорт 7,5%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Накладные расходы 1%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Расходы на производство 12%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Труд 0.6%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669" name="Google Shape;669;p67"/>
          <p:cNvCxnSpPr/>
          <p:nvPr/>
        </p:nvCxnSpPr>
        <p:spPr>
          <a:xfrm>
            <a:off x="3905250" y="2855525"/>
            <a:ext cx="2390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0" name="Google Shape;670;p67"/>
          <p:cNvSpPr txBox="1"/>
          <p:nvPr/>
        </p:nvSpPr>
        <p:spPr>
          <a:xfrm>
            <a:off x="6844600" y="2210625"/>
            <a:ext cx="12858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Ритейлер 58%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71" name="Google Shape;671;p67"/>
          <p:cNvSpPr txBox="1"/>
          <p:nvPr/>
        </p:nvSpPr>
        <p:spPr>
          <a:xfrm>
            <a:off x="6353250" y="2947738"/>
            <a:ext cx="1724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Маржа бренда 12%</a:t>
            </a:r>
            <a:endParaRPr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672" name="Google Shape;672;p67"/>
          <p:cNvCxnSpPr>
            <a:stCxn id="662" idx="5"/>
            <a:endCxn id="662" idx="1"/>
          </p:cNvCxnSpPr>
          <p:nvPr/>
        </p:nvCxnSpPr>
        <p:spPr>
          <a:xfrm>
            <a:off x="4195325" y="3310425"/>
            <a:ext cx="18210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3" name="Google Shape;673;p67"/>
          <p:cNvCxnSpPr/>
          <p:nvPr/>
        </p:nvCxnSpPr>
        <p:spPr>
          <a:xfrm>
            <a:off x="4524375" y="3816100"/>
            <a:ext cx="11811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4" name="Google Shape;674;p67"/>
          <p:cNvSpPr txBox="1"/>
          <p:nvPr/>
        </p:nvSpPr>
        <p:spPr>
          <a:xfrm>
            <a:off x="6021475" y="3568025"/>
            <a:ext cx="17241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Транспорт 7,5%</a:t>
            </a:r>
            <a:endParaRPr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75" name="Google Shape;675;p67"/>
          <p:cNvSpPr txBox="1"/>
          <p:nvPr/>
        </p:nvSpPr>
        <p:spPr>
          <a:xfrm>
            <a:off x="5678575" y="4261825"/>
            <a:ext cx="2409900" cy="3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Расходы на производство 12%</a:t>
            </a:r>
            <a:endParaRPr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76" name="Google Shape;676;p67"/>
          <p:cNvSpPr txBox="1"/>
          <p:nvPr/>
        </p:nvSpPr>
        <p:spPr>
          <a:xfrm>
            <a:off x="748025" y="273175"/>
            <a:ext cx="2313900" cy="3999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2F9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lang="ru">
                <a:solidFill>
                  <a:srgbClr val="FF2F92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Зачем нам на рынок b2c?</a:t>
            </a:r>
            <a:endParaRPr>
              <a:solidFill>
                <a:srgbClr val="FF2F9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8"/>
          <p:cNvSpPr txBox="1"/>
          <p:nvPr/>
        </p:nvSpPr>
        <p:spPr>
          <a:xfrm>
            <a:off x="409575" y="1053075"/>
            <a:ext cx="4440900" cy="18105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2F9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1. СМT (cut, make&amp;trim)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ПРОСТЫЕ ПРОИЗВОДСТВЕННЫЕ ПРОЦЕССЫ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каких случаях можно останавливаться на этом: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близость к рынку заказчика, низкая стоимость труда,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преференциальные режимы, инфраструктура,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транспортная доступность, стоимость электроэнергии.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↓</a:t>
            </a:r>
            <a:endParaRPr sz="1200">
              <a:solidFill>
                <a:srgbClr val="FF2F92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682" name="Google Shape;682;p68"/>
          <p:cNvSpPr txBox="1"/>
          <p:nvPr/>
        </p:nvSpPr>
        <p:spPr>
          <a:xfrm>
            <a:off x="4593500" y="1682325"/>
            <a:ext cx="4234200" cy="15054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2F9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2. OEM (original equipment manufacturing)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ППП + СОРСИНГ, УПАКОВКА, ФИНИШИНГ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Переход к собственному производству полного цикла, возможность работы с крупными брендами-заказчиками.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↓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3" name="Google Shape;683;p68"/>
          <p:cNvSpPr txBox="1"/>
          <p:nvPr/>
        </p:nvSpPr>
        <p:spPr>
          <a:xfrm>
            <a:off x="418875" y="3089725"/>
            <a:ext cx="4234200" cy="10581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2F9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3. ODM (original design manufacturing) 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ППП + СУФ + ДИЗАЙН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Расширение количества заказчиков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↓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4" name="Google Shape;684;p68"/>
          <p:cNvSpPr txBox="1"/>
          <p:nvPr/>
        </p:nvSpPr>
        <p:spPr>
          <a:xfrm>
            <a:off x="3343975" y="3612175"/>
            <a:ext cx="5655900" cy="1323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2F9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4. OBM (original brand manufacturing) </a:t>
            </a:r>
            <a:b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ППП + СУФ + ДИЗАЙН + БРЕНД + ПРОДАЖИ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Обеспечивает наиболее высокую маржинальность. Деверсифицирует (b2b и b2c продажи). Прямой контакт с покупателем: данные для анализа, планирования и продвижения).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422215" y="177350"/>
            <a:ext cx="6114900" cy="7074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6" name="Google Shape;686;p68"/>
          <p:cNvSpPr txBox="1"/>
          <p:nvPr/>
        </p:nvSpPr>
        <p:spPr>
          <a:xfrm>
            <a:off x="497620" y="238704"/>
            <a:ext cx="6972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СХЕМА ПРОЦЕССОВ FULL PACKAGE PRODUCTION</a:t>
            </a:r>
            <a:r>
              <a:rPr lang="ru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(с каждым уровнем растет доходность производственной компании)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p68"/>
          <p:cNvSpPr txBox="1"/>
          <p:nvPr/>
        </p:nvSpPr>
        <p:spPr>
          <a:xfrm>
            <a:off x="6255050" y="732200"/>
            <a:ext cx="2659200" cy="2931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2F9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lang="ru" sz="1100">
                <a:solidFill>
                  <a:srgbClr val="FF2F92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На каком этапе ваша компания/регион?</a:t>
            </a:r>
            <a:endParaRPr sz="1100">
              <a:solidFill>
                <a:srgbClr val="FF2F9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392" y="1142688"/>
            <a:ext cx="2921851" cy="2229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ein_graphic_2.png" id="693" name="Google Shape;693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6855" y="1728079"/>
            <a:ext cx="2398797" cy="2996361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69"/>
          <p:cNvSpPr/>
          <p:nvPr/>
        </p:nvSpPr>
        <p:spPr>
          <a:xfrm>
            <a:off x="4899019" y="1050394"/>
            <a:ext cx="2816400" cy="28164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69"/>
          <p:cNvSpPr txBox="1"/>
          <p:nvPr/>
        </p:nvSpPr>
        <p:spPr>
          <a:xfrm>
            <a:off x="455361" y="283500"/>
            <a:ext cx="2921700" cy="45702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74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2200">
                <a:solidFill>
                  <a:srgbClr val="FF0074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ИЗ-ЗА УСИЛЕНИЯ РОЛИ ИНФОРМАЦИИ ПРОИЗОЙДЕТ СЛЕДУЮЩАЯ ТРАНСФОРМАЦИЯ ЭКОСИСТЕМЫ МОДЫ, ЧТО ПРИВЕДЕТ К ПОЯВЛЕНИЮ РЫНКА ГИБРИДНОГО МОДНОГО ПРОДУКТА WEARNET</a:t>
            </a:r>
            <a:endParaRPr sz="2200">
              <a:solidFill>
                <a:srgbClr val="FF0074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696" name="Google Shape;696;p69"/>
          <p:cNvSpPr/>
          <p:nvPr/>
        </p:nvSpPr>
        <p:spPr>
          <a:xfrm>
            <a:off x="4165519" y="959850"/>
            <a:ext cx="1666200" cy="1666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69"/>
          <p:cNvSpPr/>
          <p:nvPr/>
        </p:nvSpPr>
        <p:spPr>
          <a:xfrm>
            <a:off x="6719156" y="959850"/>
            <a:ext cx="1666200" cy="1666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69"/>
          <p:cNvSpPr/>
          <p:nvPr/>
        </p:nvSpPr>
        <p:spPr>
          <a:xfrm>
            <a:off x="5474119" y="2752819"/>
            <a:ext cx="1666200" cy="16662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9" name="Google Shape;699;p69"/>
          <p:cNvSpPr/>
          <p:nvPr/>
        </p:nvSpPr>
        <p:spPr>
          <a:xfrm rot="-786581">
            <a:off x="4686802" y="2526420"/>
            <a:ext cx="481448" cy="416395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69"/>
          <p:cNvSpPr/>
          <p:nvPr/>
        </p:nvSpPr>
        <p:spPr>
          <a:xfrm rot="6908648">
            <a:off x="6579445" y="978108"/>
            <a:ext cx="481529" cy="416302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69"/>
          <p:cNvSpPr/>
          <p:nvPr/>
        </p:nvSpPr>
        <p:spPr>
          <a:xfrm rot="-7506365">
            <a:off x="6977920" y="3291937"/>
            <a:ext cx="481488" cy="416309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69"/>
          <p:cNvSpPr txBox="1"/>
          <p:nvPr/>
        </p:nvSpPr>
        <p:spPr>
          <a:xfrm>
            <a:off x="5474119" y="3279431"/>
            <a:ext cx="16209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ПОТРЕБИТЕЛЬСКИЕ КОМЬЮНИТИ БРЕНДОВ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03" name="Google Shape;703;p69"/>
          <p:cNvSpPr txBox="1"/>
          <p:nvPr/>
        </p:nvSpPr>
        <p:spPr>
          <a:xfrm>
            <a:off x="7781625" y="823275"/>
            <a:ext cx="1362300" cy="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МЕДИА КАНАЛЫ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04" name="Google Shape;704;p69"/>
          <p:cNvSpPr txBox="1"/>
          <p:nvPr/>
        </p:nvSpPr>
        <p:spPr>
          <a:xfrm>
            <a:off x="7895927" y="2478815"/>
            <a:ext cx="8511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РИТЕЙЛ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05" name="Google Shape;705;p69"/>
          <p:cNvSpPr txBox="1"/>
          <p:nvPr/>
        </p:nvSpPr>
        <p:spPr>
          <a:xfrm>
            <a:off x="5883827" y="2478815"/>
            <a:ext cx="8511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БРЕНДЫ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06" name="Google Shape;706;p69"/>
          <p:cNvSpPr txBox="1"/>
          <p:nvPr/>
        </p:nvSpPr>
        <p:spPr>
          <a:xfrm>
            <a:off x="5768402" y="4465387"/>
            <a:ext cx="10821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ПОТРЕБИТЕЛИ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07" name="Google Shape;707;p69"/>
          <p:cNvSpPr txBox="1"/>
          <p:nvPr/>
        </p:nvSpPr>
        <p:spPr>
          <a:xfrm>
            <a:off x="3503719" y="2478804"/>
            <a:ext cx="1154400" cy="3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highlight>
                  <a:srgbClr val="FFFFFF"/>
                </a:highlight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МАТЕРИАЛЬНЫЙ ПРОДУКТ</a:t>
            </a:r>
            <a:endParaRPr sz="1000">
              <a:highlight>
                <a:srgbClr val="FFFFFF"/>
              </a:highlight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08" name="Google Shape;708;p69"/>
          <p:cNvSpPr txBox="1"/>
          <p:nvPr/>
        </p:nvSpPr>
        <p:spPr>
          <a:xfrm>
            <a:off x="3503727" y="777147"/>
            <a:ext cx="1154400" cy="3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МЕДИА ПРОДУКТ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09" name="Google Shape;709;p69"/>
          <p:cNvSpPr txBox="1"/>
          <p:nvPr/>
        </p:nvSpPr>
        <p:spPr>
          <a:xfrm>
            <a:off x="6990844" y="1486463"/>
            <a:ext cx="12045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ТЕХНОЛОГИИ ДОСТАВКИ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10" name="Google Shape;710;p69"/>
          <p:cNvSpPr txBox="1"/>
          <p:nvPr/>
        </p:nvSpPr>
        <p:spPr>
          <a:xfrm>
            <a:off x="4396369" y="1486463"/>
            <a:ext cx="1204500" cy="6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СОЗДАНИЕ ГИБРИДНОГО ПРОДУКТА</a:t>
            </a:r>
            <a:endParaRPr sz="12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70"/>
          <p:cNvPicPr preferRelativeResize="0"/>
          <p:nvPr/>
        </p:nvPicPr>
        <p:blipFill rotWithShape="1">
          <a:blip r:embed="rId3">
            <a:alphaModFix/>
          </a:blip>
          <a:srcRect b="0" l="1342" r="23684" t="0"/>
          <a:stretch/>
        </p:blipFill>
        <p:spPr>
          <a:xfrm>
            <a:off x="3032419" y="1046681"/>
            <a:ext cx="3157631" cy="2369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668" y="853369"/>
            <a:ext cx="2263726" cy="22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70"/>
          <p:cNvSpPr txBox="1"/>
          <p:nvPr/>
        </p:nvSpPr>
        <p:spPr>
          <a:xfrm>
            <a:off x="6335119" y="4210725"/>
            <a:ext cx="2387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VETEMENTS SS2019</a:t>
            </a:r>
            <a:b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endParaRPr sz="1400"/>
          </a:p>
        </p:txBody>
      </p:sp>
      <p:sp>
        <p:nvSpPr>
          <p:cNvPr id="718" name="Google Shape;718;p70"/>
          <p:cNvSpPr txBox="1"/>
          <p:nvPr/>
        </p:nvSpPr>
        <p:spPr>
          <a:xfrm>
            <a:off x="644724" y="4210725"/>
            <a:ext cx="2387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VALENTINO </a:t>
            </a: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SS20: ПОКАЗ В ИГРЕ</a:t>
            </a: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 ANIMALCROSSING</a:t>
            </a:r>
            <a:endParaRPr b="0" i="0" sz="1200" u="none" cap="none" strike="noStrike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19" name="Google Shape;719;p70"/>
          <p:cNvSpPr txBox="1"/>
          <p:nvPr/>
        </p:nvSpPr>
        <p:spPr>
          <a:xfrm>
            <a:off x="3697260" y="4248825"/>
            <a:ext cx="18519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BALENCIAGA SS2019</a:t>
            </a:r>
            <a:endParaRPr sz="1400"/>
          </a:p>
        </p:txBody>
      </p:sp>
      <p:sp>
        <p:nvSpPr>
          <p:cNvPr id="720" name="Google Shape;720;p70"/>
          <p:cNvSpPr/>
          <p:nvPr/>
        </p:nvSpPr>
        <p:spPr>
          <a:xfrm>
            <a:off x="3519180" y="681912"/>
            <a:ext cx="2263800" cy="3090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sset 9.png" id="721" name="Google Shape;721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744604" y="3588065"/>
            <a:ext cx="2005056" cy="908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7.png" id="722" name="Google Shape;722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5513" y="3689840"/>
            <a:ext cx="363239" cy="406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35.png" id="723" name="Google Shape;723;p70"/>
          <p:cNvPicPr preferRelativeResize="0"/>
          <p:nvPr/>
        </p:nvPicPr>
        <p:blipFill rotWithShape="1">
          <a:blip r:embed="rId7">
            <a:alphaModFix amt="70000"/>
          </a:blip>
          <a:srcRect b="0" l="0" r="0" t="0"/>
          <a:stretch/>
        </p:blipFill>
        <p:spPr>
          <a:xfrm>
            <a:off x="1534597" y="-12177"/>
            <a:ext cx="1290794" cy="1576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4" name="Google Shape;724;p70"/>
          <p:cNvCxnSpPr/>
          <p:nvPr/>
        </p:nvCxnSpPr>
        <p:spPr>
          <a:xfrm>
            <a:off x="719605" y="4686325"/>
            <a:ext cx="20550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725" name="Google Shape;725;p70"/>
          <p:cNvCxnSpPr/>
          <p:nvPr/>
        </p:nvCxnSpPr>
        <p:spPr>
          <a:xfrm>
            <a:off x="3772965" y="4507548"/>
            <a:ext cx="14973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726" name="Google Shape;726;p70"/>
          <p:cNvCxnSpPr/>
          <p:nvPr/>
        </p:nvCxnSpPr>
        <p:spPr>
          <a:xfrm>
            <a:off x="6414416" y="4488311"/>
            <a:ext cx="15279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id="727" name="Google Shape;727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7844" y="550856"/>
            <a:ext cx="2163619" cy="2662913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728" name="Google Shape;728;p70"/>
          <p:cNvSpPr/>
          <p:nvPr/>
        </p:nvSpPr>
        <p:spPr>
          <a:xfrm>
            <a:off x="6291055" y="681912"/>
            <a:ext cx="2263800" cy="3090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sset 17.png" id="729" name="Google Shape;729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46025" y="3689840"/>
            <a:ext cx="363237" cy="406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2.png" id="730" name="Google Shape;730;p7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19690" y="102627"/>
            <a:ext cx="1803581" cy="2163142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70"/>
          <p:cNvSpPr/>
          <p:nvPr/>
        </p:nvSpPr>
        <p:spPr>
          <a:xfrm>
            <a:off x="684518" y="681912"/>
            <a:ext cx="2263800" cy="30906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2" name="Google Shape;732;p70"/>
          <p:cNvSpPr txBox="1"/>
          <p:nvPr/>
        </p:nvSpPr>
        <p:spPr>
          <a:xfrm>
            <a:off x="907519" y="270525"/>
            <a:ext cx="3157800" cy="492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0074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 Light"/>
              <a:buNone/>
            </a:pPr>
            <a:r>
              <a:rPr lang="ru" sz="1400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Гибридный модный продукт 2035 </a:t>
            </a:r>
            <a:endParaRPr sz="1800">
              <a:solidFill>
                <a:srgbClr val="FF007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1"/>
          <p:cNvSpPr txBox="1"/>
          <p:nvPr>
            <p:ph type="title"/>
          </p:nvPr>
        </p:nvSpPr>
        <p:spPr>
          <a:xfrm>
            <a:off x="342900" y="154484"/>
            <a:ext cx="61722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СВОЙСТВА ПРОДУКТА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38" name="Google Shape;738;p71"/>
          <p:cNvSpPr txBox="1"/>
          <p:nvPr>
            <p:ph idx="1" type="body"/>
          </p:nvPr>
        </p:nvSpPr>
        <p:spPr>
          <a:xfrm>
            <a:off x="628650" y="1096781"/>
            <a:ext cx="3810600" cy="35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Новые цепочки создания ценности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Гибридность (сочетание материального и виртуального в одном объекте. В гибридном продукте уравнена ценность материальной и виртуальной составляющей. Добавленная стоимость материального продукта определяется его представленностью в виртуальном пространстве)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Прозрачность и экологичность производства становится новым мировым стандартом. Показывая  цепочку, человек становится причастным к эко ответственности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Кастомизация производства и персонализация сервиса (покупатель хочет уникальный продукт и услугу, готов создавать вместе)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Локальность покупателю интересен продукт, учитывающий локальный контекст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39" name="Google Shape;739;p71"/>
          <p:cNvSpPr txBox="1"/>
          <p:nvPr>
            <p:ph idx="1" type="body"/>
          </p:nvPr>
        </p:nvSpPr>
        <p:spPr>
          <a:xfrm>
            <a:off x="5846397" y="1042444"/>
            <a:ext cx="1889400" cy="3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Ключевые потребности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40" name="Google Shape;740;p71"/>
          <p:cNvSpPr/>
          <p:nvPr/>
        </p:nvSpPr>
        <p:spPr>
          <a:xfrm>
            <a:off x="5212197" y="1689488"/>
            <a:ext cx="3403800" cy="2650200"/>
          </a:xfrm>
          <a:prstGeom prst="triangle">
            <a:avLst>
              <a:gd fmla="val 50000" name="adj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71"/>
          <p:cNvSpPr txBox="1"/>
          <p:nvPr>
            <p:ph idx="1" type="body"/>
          </p:nvPr>
        </p:nvSpPr>
        <p:spPr>
          <a:xfrm>
            <a:off x="5943600" y="4411481"/>
            <a:ext cx="18894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Пирамида Маслоу-Баженова</a:t>
            </a:r>
            <a:endParaRPr sz="1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42" name="Google Shape;742;p71"/>
          <p:cNvSpPr txBox="1"/>
          <p:nvPr/>
        </p:nvSpPr>
        <p:spPr>
          <a:xfrm>
            <a:off x="6316580" y="2089763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228600" lvl="0" marL="685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BM Plex Sans Light"/>
              <a:buChar char="•"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Ответственность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228600" lvl="0" marL="685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BM Plex Sans Light"/>
              <a:buChar char="•"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Самовыражение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228600" lvl="0" marL="685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BM Plex Sans Light"/>
              <a:buChar char="•"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Статус (признание)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228600" lvl="0" marL="685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BM Plex Sans Light"/>
              <a:buChar char="•"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Принадлежность к группе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228600" lvl="0" marL="6858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BM Plex Sans Light"/>
              <a:buChar char="•"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Безопасность (одежда – базовая потребнсть)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id="743" name="Google Shape;743;p71"/>
          <p:cNvPicPr preferRelativeResize="0"/>
          <p:nvPr/>
        </p:nvPicPr>
        <p:blipFill rotWithShape="1">
          <a:blip r:embed="rId3">
            <a:alphaModFix amt="66000"/>
          </a:blip>
          <a:srcRect b="0" l="560" r="-559" t="0"/>
          <a:stretch/>
        </p:blipFill>
        <p:spPr>
          <a:xfrm>
            <a:off x="3929906" y="2250319"/>
            <a:ext cx="2944399" cy="22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72"/>
          <p:cNvSpPr txBox="1"/>
          <p:nvPr/>
        </p:nvSpPr>
        <p:spPr>
          <a:xfrm>
            <a:off x="1046200" y="1297049"/>
            <a:ext cx="2429700" cy="13209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IBM Plex Sans Light"/>
              <a:buNone/>
            </a:pPr>
            <a:r>
              <a:rPr lang="ru" sz="3000">
                <a:latin typeface="IBM Plex Sans Light"/>
                <a:ea typeface="IBM Plex Sans Light"/>
                <a:cs typeface="IBM Plex Sans Light"/>
                <a:sym typeface="IBM Plex Sans Light"/>
              </a:rPr>
              <a:t>ОТ БИЗНЕСА ФАБРИК</a:t>
            </a:r>
            <a:endParaRPr/>
          </a:p>
        </p:txBody>
      </p:sp>
      <p:pic>
        <p:nvPicPr>
          <p:cNvPr descr="Asset 35.png" id="749" name="Google Shape;749;p72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 rot="-5400000">
            <a:off x="3045675" y="1213098"/>
            <a:ext cx="1468800" cy="1794101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72"/>
          <p:cNvSpPr txBox="1"/>
          <p:nvPr/>
        </p:nvSpPr>
        <p:spPr>
          <a:xfrm>
            <a:off x="7868155" y="4847200"/>
            <a:ext cx="10908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rPr b="0" i="0" lang="ru" sz="8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 © Институт BEINOPEN</a:t>
            </a:r>
            <a:endParaRPr/>
          </a:p>
        </p:txBody>
      </p:sp>
      <p:sp>
        <p:nvSpPr>
          <p:cNvPr id="751" name="Google Shape;751;p72"/>
          <p:cNvSpPr txBox="1"/>
          <p:nvPr/>
        </p:nvSpPr>
        <p:spPr>
          <a:xfrm>
            <a:off x="4784925" y="1210999"/>
            <a:ext cx="2429700" cy="12828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IBM Plex Sans Light"/>
              <a:buNone/>
            </a:pPr>
            <a:r>
              <a:rPr lang="ru" sz="3000">
                <a:latin typeface="IBM Plex Sans Light"/>
                <a:ea typeface="IBM Plex Sans Light"/>
                <a:cs typeface="IBM Plex Sans Light"/>
                <a:sym typeface="IBM Plex Sans Light"/>
              </a:rPr>
              <a:t>К БИЗНЕСУ БРЕНДОВ</a:t>
            </a:r>
            <a:endParaRPr/>
          </a:p>
        </p:txBody>
      </p:sp>
      <p:sp>
        <p:nvSpPr>
          <p:cNvPr id="752" name="Google Shape;752;p72"/>
          <p:cNvSpPr txBox="1"/>
          <p:nvPr/>
        </p:nvSpPr>
        <p:spPr>
          <a:xfrm>
            <a:off x="2627100" y="3049150"/>
            <a:ext cx="4221300" cy="417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1) Не терять прибыль</a:t>
            </a:r>
            <a:endParaRPr sz="1100"/>
          </a:p>
        </p:txBody>
      </p:sp>
      <p:sp>
        <p:nvSpPr>
          <p:cNvPr id="753" name="Google Shape;753;p72"/>
          <p:cNvSpPr txBox="1"/>
          <p:nvPr/>
        </p:nvSpPr>
        <p:spPr>
          <a:xfrm>
            <a:off x="2627100" y="3582550"/>
            <a:ext cx="4221300" cy="417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2) Не терять информацию о своем покупателе (анализ)</a:t>
            </a:r>
            <a:endParaRPr sz="1100"/>
          </a:p>
        </p:txBody>
      </p:sp>
      <p:sp>
        <p:nvSpPr>
          <p:cNvPr id="754" name="Google Shape;754;p72"/>
          <p:cNvSpPr txBox="1"/>
          <p:nvPr/>
        </p:nvSpPr>
        <p:spPr>
          <a:xfrm>
            <a:off x="2627100" y="4115950"/>
            <a:ext cx="4221300" cy="417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3) Иметь свою лояльную аудиторию (комьюнити)</a:t>
            </a:r>
            <a:endParaRPr sz="1100"/>
          </a:p>
        </p:txBody>
      </p:sp>
      <p:sp>
        <p:nvSpPr>
          <p:cNvPr id="755" name="Google Shape;755;p72"/>
          <p:cNvSpPr txBox="1"/>
          <p:nvPr/>
        </p:nvSpPr>
        <p:spPr>
          <a:xfrm>
            <a:off x="1514475" y="229750"/>
            <a:ext cx="5791200" cy="802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2F9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FF2F92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Цель </a:t>
            </a:r>
            <a:r>
              <a:rPr lang="ru" sz="1300">
                <a:solidFill>
                  <a:srgbClr val="FF2F92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Программы Акселерации – вырастить бренды и построить полные цепочки производства продукта внутри компании и внутри региона.</a:t>
            </a:r>
            <a:endParaRPr sz="1300">
              <a:solidFill>
                <a:srgbClr val="FF2F9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3"/>
          <p:cNvSpPr/>
          <p:nvPr/>
        </p:nvSpPr>
        <p:spPr>
          <a:xfrm>
            <a:off x="207600" y="168000"/>
            <a:ext cx="3273000" cy="9960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00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73"/>
          <p:cNvSpPr txBox="1"/>
          <p:nvPr>
            <p:ph idx="1" type="body"/>
          </p:nvPr>
        </p:nvSpPr>
        <p:spPr>
          <a:xfrm>
            <a:off x="207600" y="4059900"/>
            <a:ext cx="5916600" cy="567000"/>
          </a:xfrm>
          <a:prstGeom prst="rect">
            <a:avLst/>
          </a:prstGeom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ХОРОШИЕ НОВОСТИ: ЕСЛИ МЫ БУДЕМ СОБИРАТЬ МОДЕЛЬ ЭКОСИСТЕМЫ БУДУЩЕГО, А НЕ ПРОШЛОГО, МЫ ВЫИГРАЕМ РЫНОК БУДУЩЕГО.</a:t>
            </a:r>
            <a:endParaRPr sz="12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62" name="Google Shape;762;p73"/>
          <p:cNvSpPr txBox="1"/>
          <p:nvPr/>
        </p:nvSpPr>
        <p:spPr>
          <a:xfrm>
            <a:off x="7638025" y="4685275"/>
            <a:ext cx="15060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IBM Plex Sans Light"/>
                <a:ea typeface="IBM Plex Sans Light"/>
                <a:cs typeface="IBM Plex Sans Light"/>
                <a:sym typeface="IBM Plex Sans Light"/>
              </a:rPr>
              <a:t> © Институт BEINOPEN</a:t>
            </a:r>
            <a:endParaRPr sz="8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cxnSp>
        <p:nvCxnSpPr>
          <p:cNvPr id="763" name="Google Shape;763;p73"/>
          <p:cNvCxnSpPr/>
          <p:nvPr/>
        </p:nvCxnSpPr>
        <p:spPr>
          <a:xfrm flipH="1" rot="10800000">
            <a:off x="1030615" y="668225"/>
            <a:ext cx="1517400" cy="9300"/>
          </a:xfrm>
          <a:prstGeom prst="straightConnector1">
            <a:avLst/>
          </a:prstGeom>
          <a:noFill/>
          <a:ln cap="flat" cmpd="sng" w="19050">
            <a:solidFill>
              <a:srgbClr val="FF007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4" name="Google Shape;764;p73"/>
          <p:cNvSpPr txBox="1"/>
          <p:nvPr/>
        </p:nvSpPr>
        <p:spPr>
          <a:xfrm>
            <a:off x="3684375" y="448825"/>
            <a:ext cx="4777800" cy="56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1) Не создана экосистема бизнесов для производства и продвижения модного продукта. Креативный сектор не интегрирован в производство.</a:t>
            </a:r>
            <a:endParaRPr sz="1000"/>
          </a:p>
        </p:txBody>
      </p:sp>
      <p:sp>
        <p:nvSpPr>
          <p:cNvPr id="765" name="Google Shape;765;p73"/>
          <p:cNvSpPr txBox="1"/>
          <p:nvPr/>
        </p:nvSpPr>
        <p:spPr>
          <a:xfrm>
            <a:off x="2591725" y="1187750"/>
            <a:ext cx="4951800" cy="56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2)  Низкая бизнес-грамотность, осведомленность о  глобальных процессах , возможностях и рисках внутри рынка, инструментах создания и продвижения. </a:t>
            </a:r>
            <a:endParaRPr sz="1000"/>
          </a:p>
        </p:txBody>
      </p:sp>
      <p:sp>
        <p:nvSpPr>
          <p:cNvPr id="766" name="Google Shape;766;p73"/>
          <p:cNvSpPr txBox="1"/>
          <p:nvPr/>
        </p:nvSpPr>
        <p:spPr>
          <a:xfrm>
            <a:off x="499775" y="1995360"/>
            <a:ext cx="4777800" cy="567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3) Отсюда – неконкурентоспособность по материальному и виртуальному продукту, который создает добавленную стоимость современного бренда.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67" name="Google Shape;767;p73"/>
          <p:cNvSpPr txBox="1"/>
          <p:nvPr/>
        </p:nvSpPr>
        <p:spPr>
          <a:xfrm>
            <a:off x="907500" y="2898387"/>
            <a:ext cx="4884600" cy="755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4) Креативные ребята покидают город. Для поколения Z мода – главный язык современной культуры, они должны гордиться локальными проектами и создавать новые. </a:t>
            </a:r>
            <a:endParaRPr sz="1000"/>
          </a:p>
        </p:txBody>
      </p:sp>
      <p:sp>
        <p:nvSpPr>
          <p:cNvPr id="768" name="Google Shape;768;p73"/>
          <p:cNvSpPr txBox="1"/>
          <p:nvPr/>
        </p:nvSpPr>
        <p:spPr>
          <a:xfrm>
            <a:off x="6248650" y="2128325"/>
            <a:ext cx="2535600" cy="2412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ВНЕШНЯЯ СИТУАЦИЯ: 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1) Кризис способствует изменению производственных цепочек в мире, происходит локализация производств к месту продажи бренда.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2) Рынок одежды и обуви России состоит на 80% из импорта, сегодня у компаний есть уникальный шанс его заместить.</a:t>
            </a:r>
            <a:endParaRPr sz="10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3) Рост влияния диджитал постепенно полностью меняет общество, культуру и мировой рынок товаров и услуг.</a:t>
            </a:r>
            <a:endParaRPr sz="1000"/>
          </a:p>
        </p:txBody>
      </p:sp>
      <p:sp>
        <p:nvSpPr>
          <p:cNvPr id="769" name="Google Shape;769;p73"/>
          <p:cNvSpPr txBox="1"/>
          <p:nvPr/>
        </p:nvSpPr>
        <p:spPr>
          <a:xfrm>
            <a:off x="911150" y="258350"/>
            <a:ext cx="25356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300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ПРОБЛЕМЫ РЕГИОНОВ:</a:t>
            </a:r>
            <a:endParaRPr sz="2300">
              <a:solidFill>
                <a:srgbClr val="FF0074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in_new_new_10.png" id="228" name="Google Shape;228;p56"/>
          <p:cNvPicPr preferRelativeResize="0"/>
          <p:nvPr/>
        </p:nvPicPr>
        <p:blipFill rotWithShape="1">
          <a:blip r:embed="rId3">
            <a:alphaModFix/>
          </a:blip>
          <a:srcRect b="0" l="9649" r="0" t="0"/>
          <a:stretch/>
        </p:blipFill>
        <p:spPr>
          <a:xfrm>
            <a:off x="262799" y="597925"/>
            <a:ext cx="8261450" cy="38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56"/>
          <p:cNvSpPr txBox="1"/>
          <p:nvPr/>
        </p:nvSpPr>
        <p:spPr>
          <a:xfrm>
            <a:off x="429425" y="1632075"/>
            <a:ext cx="3731400" cy="13440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IBM Plex Sans Light"/>
              <a:buNone/>
            </a:pPr>
            <a:r>
              <a:rPr i="0" lang="ru" sz="2100" cap="none" strike="noStrike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2,36 ТРЛН. РУБЛЕЙ РЫНОК ОДЕЖДЫ И ОБУВИ РОССИИ, 80% ДОЛЯ ИМПОРТА 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230" name="Google Shape;230;p56"/>
          <p:cNvSpPr/>
          <p:nvPr/>
        </p:nvSpPr>
        <p:spPr>
          <a:xfrm>
            <a:off x="1066226" y="4141503"/>
            <a:ext cx="1299900" cy="6720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1" name="Google Shape;231;p56"/>
          <p:cNvSpPr txBox="1"/>
          <p:nvPr/>
        </p:nvSpPr>
        <p:spPr>
          <a:xfrm>
            <a:off x="1324429" y="4300851"/>
            <a:ext cx="1051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РИТЕЙЛ</a:t>
            </a:r>
            <a:endParaRPr/>
          </a:p>
        </p:txBody>
      </p:sp>
      <p:sp>
        <p:nvSpPr>
          <p:cNvPr id="232" name="Google Shape;232;p56"/>
          <p:cNvSpPr/>
          <p:nvPr/>
        </p:nvSpPr>
        <p:spPr>
          <a:xfrm>
            <a:off x="2742626" y="4141503"/>
            <a:ext cx="1299900" cy="6720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56"/>
          <p:cNvSpPr txBox="1"/>
          <p:nvPr/>
        </p:nvSpPr>
        <p:spPr>
          <a:xfrm>
            <a:off x="3000829" y="4300851"/>
            <a:ext cx="1051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ЛЕГПРОМ</a:t>
            </a:r>
            <a:endParaRPr/>
          </a:p>
        </p:txBody>
      </p:sp>
      <p:sp>
        <p:nvSpPr>
          <p:cNvPr id="234" name="Google Shape;234;p56"/>
          <p:cNvSpPr/>
          <p:nvPr/>
        </p:nvSpPr>
        <p:spPr>
          <a:xfrm>
            <a:off x="4419026" y="4141503"/>
            <a:ext cx="1299900" cy="6720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5" name="Google Shape;235;p56"/>
          <p:cNvSpPr txBox="1"/>
          <p:nvPr/>
        </p:nvSpPr>
        <p:spPr>
          <a:xfrm>
            <a:off x="4522088" y="4234755"/>
            <a:ext cx="12069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КРЕАТИВНАЯ ИНДУСТРИЯ</a:t>
            </a:r>
            <a:endParaRPr/>
          </a:p>
        </p:txBody>
      </p:sp>
      <p:sp>
        <p:nvSpPr>
          <p:cNvPr id="236" name="Google Shape;236;p56"/>
          <p:cNvSpPr/>
          <p:nvPr/>
        </p:nvSpPr>
        <p:spPr>
          <a:xfrm>
            <a:off x="6171626" y="4141503"/>
            <a:ext cx="1299900" cy="6720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56"/>
          <p:cNvSpPr txBox="1"/>
          <p:nvPr/>
        </p:nvSpPr>
        <p:spPr>
          <a:xfrm>
            <a:off x="6160805" y="4300850"/>
            <a:ext cx="1516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IT И ДИДЖИТАЛ</a:t>
            </a:r>
            <a:endParaRPr/>
          </a:p>
        </p:txBody>
      </p:sp>
      <p:sp>
        <p:nvSpPr>
          <p:cNvPr id="238" name="Google Shape;238;p56"/>
          <p:cNvSpPr txBox="1"/>
          <p:nvPr/>
        </p:nvSpPr>
        <p:spPr>
          <a:xfrm>
            <a:off x="2433575" y="4276110"/>
            <a:ext cx="251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+</a:t>
            </a:r>
            <a:endParaRPr/>
          </a:p>
        </p:txBody>
      </p:sp>
      <p:sp>
        <p:nvSpPr>
          <p:cNvPr id="239" name="Google Shape;239;p56"/>
          <p:cNvSpPr txBox="1"/>
          <p:nvPr/>
        </p:nvSpPr>
        <p:spPr>
          <a:xfrm>
            <a:off x="4109975" y="4276110"/>
            <a:ext cx="251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+</a:t>
            </a:r>
            <a:endParaRPr/>
          </a:p>
        </p:txBody>
      </p:sp>
      <p:sp>
        <p:nvSpPr>
          <p:cNvPr id="240" name="Google Shape;240;p56"/>
          <p:cNvSpPr txBox="1"/>
          <p:nvPr/>
        </p:nvSpPr>
        <p:spPr>
          <a:xfrm>
            <a:off x="5786375" y="4276110"/>
            <a:ext cx="2517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+</a:t>
            </a:r>
            <a:endParaRPr/>
          </a:p>
        </p:txBody>
      </p:sp>
      <p:cxnSp>
        <p:nvCxnSpPr>
          <p:cNvPr id="241" name="Google Shape;241;p56"/>
          <p:cNvCxnSpPr>
            <a:stCxn id="229" idx="2"/>
            <a:endCxn id="230" idx="0"/>
          </p:cNvCxnSpPr>
          <p:nvPr/>
        </p:nvCxnSpPr>
        <p:spPr>
          <a:xfrm flipH="1">
            <a:off x="1716125" y="2976075"/>
            <a:ext cx="579000" cy="1165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2" name="Google Shape;242;p56"/>
          <p:cNvSpPr/>
          <p:nvPr/>
        </p:nvSpPr>
        <p:spPr>
          <a:xfrm>
            <a:off x="1847175" y="215153"/>
            <a:ext cx="5094600" cy="10779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00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56"/>
          <p:cNvSpPr txBox="1"/>
          <p:nvPr/>
        </p:nvSpPr>
        <p:spPr>
          <a:xfrm>
            <a:off x="2087675" y="344250"/>
            <a:ext cx="4615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300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ТЕКУЩАЯ СИТУАЦИЯ В РОССИИ 2020 – РАЗДРОБЛЕННОСТЬ</a:t>
            </a:r>
            <a:endParaRPr sz="2300">
              <a:solidFill>
                <a:srgbClr val="FF0074"/>
              </a:solidFill>
            </a:endParaRPr>
          </a:p>
        </p:txBody>
      </p:sp>
      <p:sp>
        <p:nvSpPr>
          <p:cNvPr id="244" name="Google Shape;244;p56"/>
          <p:cNvSpPr txBox="1"/>
          <p:nvPr/>
        </p:nvSpPr>
        <p:spPr>
          <a:xfrm>
            <a:off x="5387475" y="1632075"/>
            <a:ext cx="3413400" cy="8658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Доля креативных индустрий в ВВП страны 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Россия 0,5%, среднее по миру 6,6%</a:t>
            </a:r>
            <a:b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(UNCTADSTAT Creative Economy 2016)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cxnSp>
        <p:nvCxnSpPr>
          <p:cNvPr id="245" name="Google Shape;245;p56"/>
          <p:cNvCxnSpPr>
            <a:stCxn id="234" idx="0"/>
            <a:endCxn id="244" idx="2"/>
          </p:cNvCxnSpPr>
          <p:nvPr/>
        </p:nvCxnSpPr>
        <p:spPr>
          <a:xfrm flipH="1" rot="10800000">
            <a:off x="5068976" y="2497803"/>
            <a:ext cx="2025300" cy="1643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6" name="Google Shape;246;p56"/>
          <p:cNvSpPr txBox="1"/>
          <p:nvPr/>
        </p:nvSpPr>
        <p:spPr>
          <a:xfrm>
            <a:off x="3000825" y="3049425"/>
            <a:ext cx="2877300" cy="7329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8-15% падение легкой промышленности в натуральных показателях 2018 к 2017 (ПМЭФ 2019) 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cxnSp>
        <p:nvCxnSpPr>
          <p:cNvPr id="247" name="Google Shape;247;p56"/>
          <p:cNvCxnSpPr>
            <a:endCxn id="246" idx="2"/>
          </p:cNvCxnSpPr>
          <p:nvPr/>
        </p:nvCxnSpPr>
        <p:spPr>
          <a:xfrm flipH="1" rot="10800000">
            <a:off x="3547275" y="3782325"/>
            <a:ext cx="892200" cy="347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74"/>
          <p:cNvSpPr txBox="1"/>
          <p:nvPr>
            <p:ph idx="1" type="body"/>
          </p:nvPr>
        </p:nvSpPr>
        <p:spPr>
          <a:xfrm>
            <a:off x="994800" y="3312750"/>
            <a:ext cx="5772300" cy="1626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КОРПОРАТИВНЫЙ БРЕНД:</a:t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куда мы идем? для чего мы работаем? ради чего мы работаем? -&gt; Бренд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СЕЙЧАС &gt;&gt;&gt; ЦЕЛЬ</a:t>
            </a:r>
            <a:endParaRPr sz="15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Строим ретроспективный план</a:t>
            </a:r>
            <a:endParaRPr sz="15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75" name="Google Shape;775;p74"/>
          <p:cNvSpPr txBox="1"/>
          <p:nvPr/>
        </p:nvSpPr>
        <p:spPr>
          <a:xfrm>
            <a:off x="2119650" y="136350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БИЗНЕС/БРЕНД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76" name="Google Shape;776;p74"/>
          <p:cNvSpPr txBox="1"/>
          <p:nvPr/>
        </p:nvSpPr>
        <p:spPr>
          <a:xfrm>
            <a:off x="994800" y="1680950"/>
            <a:ext cx="3910200" cy="1218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внутри:</a:t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история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сильные стороны / риски / возможности / желания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команда/процессы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производство</a:t>
            </a:r>
            <a:endParaRPr/>
          </a:p>
        </p:txBody>
      </p:sp>
      <p:sp>
        <p:nvSpPr>
          <p:cNvPr id="777" name="Google Shape;777;p74"/>
          <p:cNvSpPr txBox="1"/>
          <p:nvPr/>
        </p:nvSpPr>
        <p:spPr>
          <a:xfrm>
            <a:off x="5699725" y="1787150"/>
            <a:ext cx="1682100" cy="1006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на рынке:</a:t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куда развивается?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какая позиция?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соизмеряем с целью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cxnSp>
        <p:nvCxnSpPr>
          <p:cNvPr id="778" name="Google Shape;778;p74"/>
          <p:cNvCxnSpPr>
            <a:stCxn id="776" idx="3"/>
            <a:endCxn id="777" idx="1"/>
          </p:cNvCxnSpPr>
          <p:nvPr/>
        </p:nvCxnSpPr>
        <p:spPr>
          <a:xfrm>
            <a:off x="4905000" y="2290400"/>
            <a:ext cx="794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79" name="Google Shape;779;p74"/>
          <p:cNvSpPr txBox="1"/>
          <p:nvPr/>
        </p:nvSpPr>
        <p:spPr>
          <a:xfrm>
            <a:off x="994800" y="1216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БИЗНЕС: ФУНДАМЕНТ</a:t>
            </a:r>
            <a:endParaRPr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5"/>
          <p:cNvSpPr txBox="1"/>
          <p:nvPr/>
        </p:nvSpPr>
        <p:spPr>
          <a:xfrm>
            <a:off x="2127525" y="1022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БИЗНЕС-МОДЕЛЬ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graphicFrame>
        <p:nvGraphicFramePr>
          <p:cNvPr id="785" name="Google Shape;785;p75"/>
          <p:cNvGraphicFramePr/>
          <p:nvPr/>
        </p:nvGraphicFramePr>
        <p:xfrm>
          <a:off x="186125" y="8931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{16B1E0FD-42BC-4625-9EC1-EDA9F0BBCE6D}</a:tableStyleId>
              </a:tblPr>
              <a:tblGrid>
                <a:gridCol w="1757500"/>
                <a:gridCol w="1757500"/>
                <a:gridCol w="1757500"/>
                <a:gridCol w="1757500"/>
                <a:gridCol w="1757500"/>
              </a:tblGrid>
              <a:tr h="1528275"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Ключевые партнеры</a:t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Кто ваши ключевые партнеры/поставщики? Каковы мотивы для </a:t>
                      </a: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партнерства</a:t>
                      </a: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? Какие ключевые действия выполняет ваш партнер?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Ключевые действия</a:t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Какие действия вы выполняете каждый день, чтобы создать и реализовать свое ценностное предложение?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Ценное предложение</a:t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Какую ценность вы предоставляете своему клиенту? Какие проблемы клиента вы помогаете решить? Что вы обещаете своему клиенту? Какие продукты и услуги вы создаете для своих клиентов? Что нужно заказчику для удовлетворения вашего ценного предложения?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Взаимоотношения с клиентами</a:t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Какие отношения каждый клиентский сегмент ожидает от вас, чтобы установить и поддерживать?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Сегменты потребителей</a:t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Для кого вы создаете ценность? Какие сегменты клиентов оплачивают, получают или принимают решение по вашему ценному предложению?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25950"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Ключевые ресурсы</a:t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Какие ключевые ресурсы вам нужны, чтобы создать и представить ваше предложение?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Каналы</a:t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Как ваше ценное предложение достигает вашего клиента? Где клиент может купить продукт? 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11417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Структура расходов</a:t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Каковы наиболее важные расходы, которые вы делаете, чтобы создать и представить ваше ценностное предложение?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Потоки доходов</a:t>
                      </a:r>
                      <a:endParaRPr b="1"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Какой тип клиенты есть сейчас/в перспективе, если планируете? 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100">
                          <a:latin typeface="IBM Plex Sans"/>
                          <a:ea typeface="IBM Plex Sans"/>
                          <a:cs typeface="IBM Plex Sans"/>
                          <a:sym typeface="IBM Plex Sans"/>
                        </a:rPr>
                        <a:t>Какие существуют каналы доходов?</a:t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76"/>
          <p:cNvSpPr txBox="1"/>
          <p:nvPr>
            <p:ph type="title"/>
          </p:nvPr>
        </p:nvSpPr>
        <p:spPr>
          <a:xfrm>
            <a:off x="1549375" y="217150"/>
            <a:ext cx="6187200" cy="10179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БРЕНД И КУЛЬТУРА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791" name="Google Shape;791;p76"/>
          <p:cNvSpPr txBox="1"/>
          <p:nvPr/>
        </p:nvSpPr>
        <p:spPr>
          <a:xfrm>
            <a:off x="1016825" y="2832850"/>
            <a:ext cx="3449400" cy="16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Постоянные, быстрые изменения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при важных аудитории инфоповодах 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 событиях в медиапространстве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возможны через </a:t>
            </a: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сообщения бренда,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визуальные сигналы в ленте общения,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сюжеты в историях, дизайн продукта, 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 капсулах, амбасадорах бренда.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92" name="Google Shape;792;p76"/>
          <p:cNvSpPr txBox="1"/>
          <p:nvPr/>
        </p:nvSpPr>
        <p:spPr>
          <a:xfrm>
            <a:off x="5052550" y="2795950"/>
            <a:ext cx="3988500" cy="17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Стратегические</a:t>
            </a: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изменения в бренде 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– при глобальных сдвигах в культуре,  медиаповестке, в бизнесе конкурентов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влечет изменение идея и позиционирование бренда, стратегии и манеры общения,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герой бренда, визуального стиля в продукте, сигналов – в коммуникации. </a:t>
            </a:r>
            <a:endParaRPr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Изменение ц</a:t>
            </a: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енностей в культуре и аудитории задаёт основу создания нового бренда.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93" name="Google Shape;793;p76"/>
          <p:cNvSpPr txBox="1"/>
          <p:nvPr/>
        </p:nvSpPr>
        <p:spPr>
          <a:xfrm>
            <a:off x="953650" y="4650200"/>
            <a:ext cx="71472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</a:t>
            </a:r>
            <a:r>
              <a:rPr lang="ru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дея бренда в современном контексте культуры и бизнес окружении.</a:t>
            </a:r>
            <a:endParaRPr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794" name="Google Shape;794;p76"/>
          <p:cNvSpPr txBox="1"/>
          <p:nvPr/>
        </p:nvSpPr>
        <p:spPr>
          <a:xfrm>
            <a:off x="1274800" y="1220849"/>
            <a:ext cx="2429700" cy="13209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IBM Plex Sans Light"/>
              <a:buNone/>
            </a:pPr>
            <a:r>
              <a:rPr lang="ru" sz="3000">
                <a:latin typeface="IBM Plex Sans Light"/>
                <a:ea typeface="IBM Plex Sans Light"/>
                <a:cs typeface="IBM Plex Sans Light"/>
                <a:sym typeface="IBM Plex Sans Light"/>
              </a:rPr>
              <a:t>МЕНЯЕТСЯ</a:t>
            </a:r>
            <a:endParaRPr sz="3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IBM Plex Sans Light"/>
              <a:buNone/>
            </a:pPr>
            <a:r>
              <a:rPr lang="ru" sz="3000">
                <a:latin typeface="IBM Plex Sans Light"/>
                <a:ea typeface="IBM Plex Sans Light"/>
                <a:cs typeface="IBM Plex Sans Light"/>
                <a:sym typeface="IBM Plex Sans Light"/>
              </a:rPr>
              <a:t>КУЛЬТУРА</a:t>
            </a:r>
            <a:endParaRPr sz="3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descr="Asset 35.png" id="795" name="Google Shape;795;p76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 rot="-5400000">
            <a:off x="3731475" y="1136898"/>
            <a:ext cx="1468800" cy="1794101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76"/>
          <p:cNvSpPr txBox="1"/>
          <p:nvPr/>
        </p:nvSpPr>
        <p:spPr>
          <a:xfrm>
            <a:off x="5362925" y="1239899"/>
            <a:ext cx="2429700" cy="12828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IBM Plex Sans Light"/>
              <a:buNone/>
            </a:pPr>
            <a:r>
              <a:rPr lang="ru" sz="3000">
                <a:latin typeface="IBM Plex Sans Light"/>
                <a:ea typeface="IBM Plex Sans Light"/>
                <a:cs typeface="IBM Plex Sans Light"/>
                <a:sym typeface="IBM Plex Sans Light"/>
              </a:rPr>
              <a:t>МЕНЯЕТСЯ </a:t>
            </a:r>
            <a:endParaRPr sz="30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IBM Plex Sans Light"/>
              <a:buNone/>
            </a:pPr>
            <a:r>
              <a:rPr lang="ru" sz="3000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30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77"/>
          <p:cNvSpPr/>
          <p:nvPr/>
        </p:nvSpPr>
        <p:spPr>
          <a:xfrm>
            <a:off x="693200" y="1736700"/>
            <a:ext cx="3494100" cy="30576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2" name="Google Shape;802;p77"/>
          <p:cNvSpPr/>
          <p:nvPr/>
        </p:nvSpPr>
        <p:spPr>
          <a:xfrm>
            <a:off x="1886118" y="2738396"/>
            <a:ext cx="1108500" cy="1054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77"/>
          <p:cNvSpPr txBox="1"/>
          <p:nvPr/>
        </p:nvSpPr>
        <p:spPr>
          <a:xfrm>
            <a:off x="1005225" y="1246425"/>
            <a:ext cx="28257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Культурная система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04" name="Google Shape;804;p77"/>
          <p:cNvSpPr txBox="1"/>
          <p:nvPr/>
        </p:nvSpPr>
        <p:spPr>
          <a:xfrm>
            <a:off x="5365125" y="1246425"/>
            <a:ext cx="2825700" cy="2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Система бренда</a:t>
            </a:r>
            <a:endParaRPr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05" name="Google Shape;805;p77"/>
          <p:cNvSpPr txBox="1"/>
          <p:nvPr/>
        </p:nvSpPr>
        <p:spPr>
          <a:xfrm>
            <a:off x="1950125" y="1901813"/>
            <a:ext cx="1203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Язык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и метафоры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06" name="Google Shape;806;p77"/>
          <p:cNvSpPr txBox="1"/>
          <p:nvPr/>
        </p:nvSpPr>
        <p:spPr>
          <a:xfrm>
            <a:off x="3064038" y="2670950"/>
            <a:ext cx="1203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Легенды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и ритуалы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07" name="Google Shape;807;p77"/>
          <p:cNvSpPr txBox="1"/>
          <p:nvPr/>
        </p:nvSpPr>
        <p:spPr>
          <a:xfrm>
            <a:off x="2789450" y="3633713"/>
            <a:ext cx="1203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Убеждения общества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и человека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08" name="Google Shape;808;p77"/>
          <p:cNvSpPr txBox="1"/>
          <p:nvPr/>
        </p:nvSpPr>
        <p:spPr>
          <a:xfrm>
            <a:off x="1175025" y="3472413"/>
            <a:ext cx="1203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Герои времени, влиятельные персоны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09" name="Google Shape;809;p77"/>
          <p:cNvSpPr txBox="1"/>
          <p:nvPr/>
        </p:nvSpPr>
        <p:spPr>
          <a:xfrm>
            <a:off x="802600" y="2687113"/>
            <a:ext cx="1203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Культурное наследие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10" name="Google Shape;810;p77"/>
          <p:cNvSpPr/>
          <p:nvPr/>
        </p:nvSpPr>
        <p:spPr>
          <a:xfrm rot="2478177">
            <a:off x="3501134" y="2075399"/>
            <a:ext cx="276347" cy="20491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1" name="Google Shape;811;p77"/>
          <p:cNvSpPr/>
          <p:nvPr/>
        </p:nvSpPr>
        <p:spPr>
          <a:xfrm rot="2179719">
            <a:off x="2682095" y="2791942"/>
            <a:ext cx="222310" cy="17676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77"/>
          <p:cNvSpPr/>
          <p:nvPr/>
        </p:nvSpPr>
        <p:spPr>
          <a:xfrm rot="6091033">
            <a:off x="4001172" y="3493669"/>
            <a:ext cx="276467" cy="20486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77"/>
          <p:cNvSpPr/>
          <p:nvPr/>
        </p:nvSpPr>
        <p:spPr>
          <a:xfrm rot="10796271">
            <a:off x="2378314" y="4697924"/>
            <a:ext cx="276600" cy="20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77"/>
          <p:cNvSpPr/>
          <p:nvPr/>
        </p:nvSpPr>
        <p:spPr>
          <a:xfrm rot="-6738549">
            <a:off x="640940" y="3624072"/>
            <a:ext cx="276604" cy="20490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77"/>
          <p:cNvSpPr/>
          <p:nvPr/>
        </p:nvSpPr>
        <p:spPr>
          <a:xfrm rot="-2897960">
            <a:off x="1076794" y="2075348"/>
            <a:ext cx="276442" cy="20506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77"/>
          <p:cNvSpPr/>
          <p:nvPr/>
        </p:nvSpPr>
        <p:spPr>
          <a:xfrm rot="10507244">
            <a:off x="2357890" y="3699131"/>
            <a:ext cx="222205" cy="17671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77"/>
          <p:cNvSpPr/>
          <p:nvPr/>
        </p:nvSpPr>
        <p:spPr>
          <a:xfrm rot="-4251355">
            <a:off x="1846078" y="2967976"/>
            <a:ext cx="222294" cy="17694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77"/>
          <p:cNvSpPr/>
          <p:nvPr/>
        </p:nvSpPr>
        <p:spPr>
          <a:xfrm>
            <a:off x="5061550" y="1808850"/>
            <a:ext cx="3494100" cy="30576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77"/>
          <p:cNvSpPr/>
          <p:nvPr/>
        </p:nvSpPr>
        <p:spPr>
          <a:xfrm>
            <a:off x="6254468" y="2810546"/>
            <a:ext cx="1108500" cy="1054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77"/>
          <p:cNvSpPr txBox="1"/>
          <p:nvPr/>
        </p:nvSpPr>
        <p:spPr>
          <a:xfrm>
            <a:off x="5999600" y="2029863"/>
            <a:ext cx="18366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Название бренда, концепт и сообщение.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21" name="Google Shape;821;p77"/>
          <p:cNvSpPr txBox="1"/>
          <p:nvPr/>
        </p:nvSpPr>
        <p:spPr>
          <a:xfrm>
            <a:off x="7406000" y="2759263"/>
            <a:ext cx="1203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Легенда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и истории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22" name="Google Shape;822;p77"/>
          <p:cNvSpPr txBox="1"/>
          <p:nvPr/>
        </p:nvSpPr>
        <p:spPr>
          <a:xfrm>
            <a:off x="7202475" y="3552200"/>
            <a:ext cx="13086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Обещание бренда, посыл, tone of voice/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манера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23" name="Google Shape;823;p77"/>
          <p:cNvSpPr txBox="1"/>
          <p:nvPr/>
        </p:nvSpPr>
        <p:spPr>
          <a:xfrm>
            <a:off x="5638350" y="4013375"/>
            <a:ext cx="16653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Аудитория: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герои и характеры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24" name="Google Shape;824;p77"/>
          <p:cNvSpPr txBox="1"/>
          <p:nvPr/>
        </p:nvSpPr>
        <p:spPr>
          <a:xfrm>
            <a:off x="5182375" y="2654425"/>
            <a:ext cx="13086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Визуальные сигналы, концепция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в дизайне продукта и коммуникации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25" name="Google Shape;825;p77"/>
          <p:cNvSpPr/>
          <p:nvPr/>
        </p:nvSpPr>
        <p:spPr>
          <a:xfrm rot="2478177">
            <a:off x="7869484" y="2147549"/>
            <a:ext cx="276347" cy="20491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77"/>
          <p:cNvSpPr/>
          <p:nvPr/>
        </p:nvSpPr>
        <p:spPr>
          <a:xfrm rot="2179719">
            <a:off x="7050445" y="2864092"/>
            <a:ext cx="222310" cy="17676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77"/>
          <p:cNvSpPr/>
          <p:nvPr/>
        </p:nvSpPr>
        <p:spPr>
          <a:xfrm rot="10796271">
            <a:off x="6746664" y="4770074"/>
            <a:ext cx="276600" cy="20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p77"/>
          <p:cNvSpPr/>
          <p:nvPr/>
        </p:nvSpPr>
        <p:spPr>
          <a:xfrm rot="-6738549">
            <a:off x="5009290" y="3696222"/>
            <a:ext cx="276604" cy="20490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p77"/>
          <p:cNvSpPr/>
          <p:nvPr/>
        </p:nvSpPr>
        <p:spPr>
          <a:xfrm rot="-2897960">
            <a:off x="5445144" y="2147498"/>
            <a:ext cx="276442" cy="20506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0" name="Google Shape;830;p77"/>
          <p:cNvSpPr/>
          <p:nvPr/>
        </p:nvSpPr>
        <p:spPr>
          <a:xfrm rot="10507244">
            <a:off x="6726240" y="3771281"/>
            <a:ext cx="222205" cy="17671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77"/>
          <p:cNvSpPr/>
          <p:nvPr/>
        </p:nvSpPr>
        <p:spPr>
          <a:xfrm rot="-4251355">
            <a:off x="6214428" y="3040126"/>
            <a:ext cx="222294" cy="176945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p77"/>
          <p:cNvSpPr txBox="1"/>
          <p:nvPr>
            <p:ph type="title"/>
          </p:nvPr>
        </p:nvSpPr>
        <p:spPr>
          <a:xfrm>
            <a:off x="1549375" y="140950"/>
            <a:ext cx="6187200" cy="10179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БРЕНД И КУЛЬТУРА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78"/>
          <p:cNvSpPr/>
          <p:nvPr/>
        </p:nvSpPr>
        <p:spPr>
          <a:xfrm>
            <a:off x="4520200" y="1425150"/>
            <a:ext cx="3550200" cy="1587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78"/>
          <p:cNvSpPr/>
          <p:nvPr/>
        </p:nvSpPr>
        <p:spPr>
          <a:xfrm>
            <a:off x="1073600" y="2862825"/>
            <a:ext cx="3550200" cy="1865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39" name="Google Shape;839;p78"/>
          <p:cNvSpPr txBox="1"/>
          <p:nvPr>
            <p:ph type="title"/>
          </p:nvPr>
        </p:nvSpPr>
        <p:spPr>
          <a:xfrm>
            <a:off x="824050" y="217150"/>
            <a:ext cx="7622100" cy="10179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МЫСЛИТЕЛЬНОЕ ПОЛЕ БРЕНДА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40" name="Google Shape;840;p78"/>
          <p:cNvSpPr txBox="1"/>
          <p:nvPr/>
        </p:nvSpPr>
        <p:spPr>
          <a:xfrm>
            <a:off x="1282500" y="1429275"/>
            <a:ext cx="2946300" cy="1587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Функциональное.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Почему выбирают коллекции бренда? Какой функционал непосредственно важен при использовании 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продукта?</a:t>
            </a:r>
            <a:endParaRPr/>
          </a:p>
        </p:txBody>
      </p:sp>
      <p:sp>
        <p:nvSpPr>
          <p:cNvPr id="841" name="Google Shape;841;p78"/>
          <p:cNvSpPr txBox="1"/>
          <p:nvPr/>
        </p:nvSpPr>
        <p:spPr>
          <a:xfrm>
            <a:off x="1388850" y="3141525"/>
            <a:ext cx="24165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Ментальное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Какие внутренние мотивы и жизненные потребности удовлетворяет человек, когда выбирает бренд?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78"/>
          <p:cNvSpPr/>
          <p:nvPr/>
        </p:nvSpPr>
        <p:spPr>
          <a:xfrm>
            <a:off x="4520200" y="2733575"/>
            <a:ext cx="3409200" cy="19569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43" name="Google Shape;843;p78"/>
          <p:cNvSpPr txBox="1"/>
          <p:nvPr/>
        </p:nvSpPr>
        <p:spPr>
          <a:xfrm>
            <a:off x="5017900" y="3141525"/>
            <a:ext cx="26661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Духовное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Как бренд меняет жизнь 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общества? Какие большие вызовы стоят перед брендом?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44" name="Google Shape;844;p78"/>
          <p:cNvSpPr/>
          <p:nvPr/>
        </p:nvSpPr>
        <p:spPr>
          <a:xfrm>
            <a:off x="3130475" y="2509000"/>
            <a:ext cx="2416500" cy="13287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45" name="Google Shape;845;p78"/>
          <p:cNvSpPr txBox="1"/>
          <p:nvPr/>
        </p:nvSpPr>
        <p:spPr>
          <a:xfrm>
            <a:off x="3290925" y="2733575"/>
            <a:ext cx="2866800" cy="6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Материальный </a:t>
            </a:r>
            <a:endParaRPr sz="16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IBM Plex Sans ExtraLight"/>
              <a:buChar char="+"/>
            </a:pPr>
            <a:r>
              <a:rPr lang="ru" sz="16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виртуальный продукт</a:t>
            </a:r>
            <a:endParaRPr sz="16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46" name="Google Shape;846;p78"/>
          <p:cNvSpPr txBox="1"/>
          <p:nvPr/>
        </p:nvSpPr>
        <p:spPr>
          <a:xfrm>
            <a:off x="4708000" y="1349600"/>
            <a:ext cx="32859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Социальное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Какие ценности разделяют с брендом при покупке? Какую общественную позицию и                    социальные установки? Что демонстрирует  человек миру, когда выбирает бренд?</a:t>
            </a:r>
            <a:endParaRPr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79"/>
          <p:cNvSpPr txBox="1"/>
          <p:nvPr>
            <p:ph idx="1" type="body"/>
          </p:nvPr>
        </p:nvSpPr>
        <p:spPr>
          <a:xfrm>
            <a:off x="520675" y="1014275"/>
            <a:ext cx="8149200" cy="1471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“Человек есть мера всех вещей, Существующих, что они существуют, </a:t>
            </a:r>
            <a:endParaRPr i="1" sz="1100">
              <a:solidFill>
                <a:srgbClr val="292929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ru" sz="1100">
                <a:solidFill>
                  <a:srgbClr val="292929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И несуществующих, Что они не существуют”. Протагор</a:t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b2b / b2b2c/ b2c</a:t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основная/косвенная</a:t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852" name="Google Shape;852;p79"/>
          <p:cNvSpPr txBox="1"/>
          <p:nvPr/>
        </p:nvSpPr>
        <p:spPr>
          <a:xfrm>
            <a:off x="2119650" y="1557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ЧЕЛОВЕК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53" name="Google Shape;853;p79"/>
          <p:cNvSpPr txBox="1"/>
          <p:nvPr/>
        </p:nvSpPr>
        <p:spPr>
          <a:xfrm>
            <a:off x="584200" y="2752300"/>
            <a:ext cx="8149200" cy="1797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Сегментация:</a:t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424041"/>
              </a:buClr>
              <a:buSzPts val="1200"/>
              <a:buFont typeface="IBM Plex Sans"/>
              <a:buAutoNum type="arabicPeriod"/>
            </a:pPr>
            <a:r>
              <a:rPr lang="ru" sz="1200">
                <a:solidFill>
                  <a:srgbClr val="424041"/>
                </a:solidFill>
                <a:highlight>
                  <a:schemeClr val="lt1"/>
                </a:highlight>
                <a:latin typeface="IBM Plex Sans"/>
                <a:ea typeface="IBM Plex Sans"/>
                <a:cs typeface="IBM Plex Sans"/>
                <a:sym typeface="IBM Plex Sans"/>
              </a:rPr>
              <a:t>Географический //страна, регион, улица// зависит от масштаба проекта.</a:t>
            </a:r>
            <a:endParaRPr sz="1200">
              <a:solidFill>
                <a:srgbClr val="424041"/>
              </a:solidFill>
              <a:highlight>
                <a:schemeClr val="lt1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041"/>
              </a:buClr>
              <a:buSzPts val="1200"/>
              <a:buFont typeface="IBM Plex Sans"/>
              <a:buAutoNum type="arabicPeriod"/>
            </a:pPr>
            <a:r>
              <a:rPr lang="ru" sz="1200">
                <a:solidFill>
                  <a:srgbClr val="424041"/>
                </a:solidFill>
                <a:highlight>
                  <a:schemeClr val="lt1"/>
                </a:highlight>
                <a:latin typeface="IBM Plex Sans"/>
                <a:ea typeface="IBM Plex Sans"/>
                <a:cs typeface="IBM Plex Sans"/>
                <a:sym typeface="IBM Plex Sans"/>
              </a:rPr>
              <a:t>Демографический (возраст, пол, семья). От этих признаков зависит покупательская активность разных групп.</a:t>
            </a:r>
            <a:endParaRPr sz="1200">
              <a:solidFill>
                <a:srgbClr val="424041"/>
              </a:solidFill>
              <a:highlight>
                <a:schemeClr val="lt1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041"/>
              </a:buClr>
              <a:buSzPts val="1200"/>
              <a:buFont typeface="IBM Plex Sans"/>
              <a:buAutoNum type="arabicPeriod"/>
            </a:pPr>
            <a:r>
              <a:rPr lang="ru" sz="1200">
                <a:solidFill>
                  <a:srgbClr val="424041"/>
                </a:solidFill>
                <a:highlight>
                  <a:schemeClr val="lt1"/>
                </a:highlight>
                <a:latin typeface="IBM Plex Sans"/>
                <a:ea typeface="IBM Plex Sans"/>
                <a:cs typeface="IBM Plex Sans"/>
                <a:sym typeface="IBM Plex Sans"/>
              </a:rPr>
              <a:t>Социально-экономические характеристики: образование, уровень дохода, жилищные условия.</a:t>
            </a:r>
            <a:endParaRPr sz="1200">
              <a:solidFill>
                <a:srgbClr val="424041"/>
              </a:solidFill>
              <a:highlight>
                <a:schemeClr val="lt1"/>
              </a:highlight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041"/>
              </a:buClr>
              <a:buSzPts val="1200"/>
              <a:buFont typeface="IBM Plex Sans"/>
              <a:buAutoNum type="arabicPeriod"/>
            </a:pPr>
            <a:r>
              <a:rPr lang="ru" sz="1200">
                <a:solidFill>
                  <a:srgbClr val="424041"/>
                </a:solidFill>
                <a:highlight>
                  <a:schemeClr val="lt1"/>
                </a:highlight>
                <a:latin typeface="IBM Plex Sans"/>
                <a:ea typeface="IBM Plex Sans"/>
                <a:cs typeface="IBM Plex Sans"/>
                <a:sym typeface="IBM Plex Sans"/>
              </a:rPr>
              <a:t>Психографический критерий, получаемый путем исследования социального статуса, жизненных принципов и образа жизни.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80"/>
          <p:cNvSpPr/>
          <p:nvPr/>
        </p:nvSpPr>
        <p:spPr>
          <a:xfrm>
            <a:off x="1461200" y="254335"/>
            <a:ext cx="6084600" cy="11400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9" name="Google Shape;859;p80"/>
          <p:cNvSpPr txBox="1"/>
          <p:nvPr>
            <p:ph type="title"/>
          </p:nvPr>
        </p:nvSpPr>
        <p:spPr>
          <a:xfrm>
            <a:off x="1204475" y="445605"/>
            <a:ext cx="64680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«Бостон»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860" name="Google Shape;86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201" y="1312175"/>
            <a:ext cx="2235171" cy="279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53617" y="1818912"/>
            <a:ext cx="2235171" cy="2793974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80"/>
          <p:cNvSpPr txBox="1"/>
          <p:nvPr>
            <p:ph idx="1" type="body"/>
          </p:nvPr>
        </p:nvSpPr>
        <p:spPr>
          <a:xfrm>
            <a:off x="4233050" y="1510800"/>
            <a:ext cx="4635900" cy="32343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 компании: Фабрика «Бостон», развитая компания, которая на протяжении последних пятнадцати лет работает в индустрии мужской моды нашей страны. Мы разрабатываем, производим и реализуем мужские костюмы. Еще одним серьезным направлением нашей компании является пошив школьной формы для мальчиков и девочек с 1 по 11 класс. </a:t>
            </a:r>
            <a:endParaRPr sz="10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Сайт: </a:t>
            </a:r>
            <a:r>
              <a:rPr b="1" lang="ru" sz="1000">
                <a:solidFill>
                  <a:srgbClr val="000000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https://bostonwears.ru/</a:t>
            </a:r>
            <a:endParaRPr b="1" sz="100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Ассортимент: брюки и пиджаки, повседневный стиль, casual. </a:t>
            </a:r>
            <a:endParaRPr sz="10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Ценовой диапазон: бюджетный, либо средний. </a:t>
            </a:r>
            <a:endParaRPr sz="10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Технические возможности: Фабрика располагается в г. Ульяновске и является производством полного цикла со своей индивидуальной спецификой. В штате работают более 250 сотрудников. Результатом этого являются неограниченные возможности по разработке и созданию различных видов одежды, как мелкосерийно, так и в промышленных масштабах. Политикой нашей компании является достижение оптимального баланса между ценой, качеством продукции и сроком реализации. В Ульяновске открыты шесть фирменных магазинов «Бостон». Также у нас наработана дилерская сеть по всей России.</a:t>
            </a:r>
            <a:endParaRPr sz="10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63" name="Google Shape;863;p80"/>
          <p:cNvSpPr txBox="1"/>
          <p:nvPr/>
        </p:nvSpPr>
        <p:spPr>
          <a:xfrm>
            <a:off x="2756850" y="119700"/>
            <a:ext cx="3847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Пилот “Ульяновская акселерация брендов”</a:t>
            </a:r>
            <a:endParaRPr sz="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81"/>
          <p:cNvSpPr txBox="1"/>
          <p:nvPr>
            <p:ph type="title"/>
          </p:nvPr>
        </p:nvSpPr>
        <p:spPr>
          <a:xfrm>
            <a:off x="4705499" y="1040450"/>
            <a:ext cx="4438500" cy="5982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РЕШЕНИЕ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69" name="Google Shape;869;p81"/>
          <p:cNvSpPr txBox="1"/>
          <p:nvPr>
            <p:ph idx="1" type="body"/>
          </p:nvPr>
        </p:nvSpPr>
        <p:spPr>
          <a:xfrm>
            <a:off x="520675" y="1395274"/>
            <a:ext cx="3691800" cy="18594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«Падающий» рынок деловой одежды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Полная загрузка предприятия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Сложности могут возникнуть в продвижении коллекции. Основой продаж являются магазины offline. А потенциальная аудитория — это поколение людей, которые привыкли все делать с помощью интернета.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70" name="Google Shape;870;p81"/>
          <p:cNvSpPr txBox="1"/>
          <p:nvPr/>
        </p:nvSpPr>
        <p:spPr>
          <a:xfrm>
            <a:off x="480675" y="451700"/>
            <a:ext cx="4047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ПРОБЛЕМЫ 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71" name="Google Shape;871;p81"/>
          <p:cNvSpPr txBox="1"/>
          <p:nvPr>
            <p:ph idx="1" type="body"/>
          </p:nvPr>
        </p:nvSpPr>
        <p:spPr>
          <a:xfrm>
            <a:off x="5015025" y="1899752"/>
            <a:ext cx="3525000" cy="2263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Разработать линейку мужской casual одежды — составить ассортиментную матрицу, план и формат продаж, план и формат продвижения.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Ориентиры по ассортименту — Massimo Dutti, Henderson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Ориентиры по позиционированию — Zegna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872" name="Google Shape;872;p81"/>
          <p:cNvCxnSpPr>
            <a:endCxn id="873" idx="3"/>
          </p:cNvCxnSpPr>
          <p:nvPr/>
        </p:nvCxnSpPr>
        <p:spPr>
          <a:xfrm flipH="1" rot="10800000">
            <a:off x="4114638" y="3045438"/>
            <a:ext cx="695400" cy="22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3" name="Google Shape;873;p81"/>
          <p:cNvSpPr/>
          <p:nvPr/>
        </p:nvSpPr>
        <p:spPr>
          <a:xfrm rot="5400000">
            <a:off x="4781838" y="2864538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350" y="660750"/>
            <a:ext cx="7558630" cy="4256726"/>
          </a:xfrm>
          <a:prstGeom prst="rect">
            <a:avLst/>
          </a:prstGeom>
          <a:noFill/>
          <a:ln>
            <a:noFill/>
          </a:ln>
        </p:spPr>
      </p:pic>
      <p:sp>
        <p:nvSpPr>
          <p:cNvPr id="879" name="Google Shape;879;p82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82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BOSTON CASUAL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81" name="Google Shape;881;p82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83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7" name="Google Shape;887;p83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BOSTON CASUAL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88" name="Google Shape;888;p83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889" name="Google Shape;88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1157325"/>
            <a:ext cx="2653787" cy="375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4387" y="1157325"/>
            <a:ext cx="2474715" cy="375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7702" y="1157325"/>
            <a:ext cx="2474715" cy="375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in_new_new_10.png" id="252" name="Google Shape;25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84090" y="1019150"/>
            <a:ext cx="9144000" cy="387829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7"/>
          <p:cNvSpPr/>
          <p:nvPr/>
        </p:nvSpPr>
        <p:spPr>
          <a:xfrm>
            <a:off x="266716" y="2339337"/>
            <a:ext cx="1863900" cy="18639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57"/>
          <p:cNvSpPr/>
          <p:nvPr/>
        </p:nvSpPr>
        <p:spPr>
          <a:xfrm>
            <a:off x="2448978" y="2707085"/>
            <a:ext cx="1863900" cy="10329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57"/>
          <p:cNvSpPr/>
          <p:nvPr/>
        </p:nvSpPr>
        <p:spPr>
          <a:xfrm>
            <a:off x="4637770" y="2725986"/>
            <a:ext cx="2136300" cy="9951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57"/>
          <p:cNvSpPr/>
          <p:nvPr/>
        </p:nvSpPr>
        <p:spPr>
          <a:xfrm>
            <a:off x="7013527" y="2353171"/>
            <a:ext cx="1863900" cy="18639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sset 9.png" id="257" name="Google Shape;257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6081766" y="1014895"/>
            <a:ext cx="2477799" cy="112322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7"/>
          <p:cNvSpPr/>
          <p:nvPr/>
        </p:nvSpPr>
        <p:spPr>
          <a:xfrm>
            <a:off x="544300" y="558348"/>
            <a:ext cx="6487200" cy="12744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57"/>
          <p:cNvSpPr txBox="1"/>
          <p:nvPr/>
        </p:nvSpPr>
        <p:spPr>
          <a:xfrm>
            <a:off x="4846494" y="2969787"/>
            <a:ext cx="23157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РАСПРОСТРАНЕНИЕ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(РИТЕЙЛ)</a:t>
            </a:r>
            <a:endParaRPr/>
          </a:p>
        </p:txBody>
      </p:sp>
      <p:sp>
        <p:nvSpPr>
          <p:cNvPr id="260" name="Google Shape;260;p57"/>
          <p:cNvSpPr txBox="1"/>
          <p:nvPr/>
        </p:nvSpPr>
        <p:spPr>
          <a:xfrm>
            <a:off x="717468" y="3020147"/>
            <a:ext cx="12930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ФАБРИКА</a:t>
            </a:r>
            <a:endParaRPr/>
          </a:p>
        </p:txBody>
      </p:sp>
      <p:sp>
        <p:nvSpPr>
          <p:cNvPr id="261" name="Google Shape;261;p57"/>
          <p:cNvSpPr txBox="1"/>
          <p:nvPr/>
        </p:nvSpPr>
        <p:spPr>
          <a:xfrm>
            <a:off x="2854974" y="3067871"/>
            <a:ext cx="1051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ПРОДУКТ</a:t>
            </a:r>
            <a:endParaRPr/>
          </a:p>
        </p:txBody>
      </p:sp>
      <p:sp>
        <p:nvSpPr>
          <p:cNvPr id="262" name="Google Shape;262;p57"/>
          <p:cNvSpPr txBox="1"/>
          <p:nvPr/>
        </p:nvSpPr>
        <p:spPr>
          <a:xfrm>
            <a:off x="7379923" y="3020147"/>
            <a:ext cx="14847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ПОТРЕБИТЕЛЬ</a:t>
            </a:r>
            <a:endParaRPr/>
          </a:p>
        </p:txBody>
      </p:sp>
      <p:sp>
        <p:nvSpPr>
          <p:cNvPr id="263" name="Google Shape;263;p57"/>
          <p:cNvSpPr txBox="1"/>
          <p:nvPr>
            <p:ph idx="1" type="body"/>
          </p:nvPr>
        </p:nvSpPr>
        <p:spPr>
          <a:xfrm>
            <a:off x="661547" y="728884"/>
            <a:ext cx="5775900" cy="9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56"/>
              <a:buNone/>
            </a:pPr>
            <a:r>
              <a:rPr lang="ru" sz="2256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 БЫЛА УСТРОЕНА ИНДУСТРИЯ МОДЫ </a:t>
            </a:r>
            <a:br>
              <a:rPr lang="ru" sz="2256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2256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НА ЗАРЕ МАССОВОГО ПРОИЗВОДСТВА:</a:t>
            </a:r>
            <a:endParaRPr/>
          </a:p>
        </p:txBody>
      </p:sp>
      <p:cxnSp>
        <p:nvCxnSpPr>
          <p:cNvPr id="264" name="Google Shape;264;p57"/>
          <p:cNvCxnSpPr/>
          <p:nvPr/>
        </p:nvCxnSpPr>
        <p:spPr>
          <a:xfrm>
            <a:off x="738655" y="1166932"/>
            <a:ext cx="54648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65" name="Google Shape;265;p57"/>
          <p:cNvCxnSpPr/>
          <p:nvPr/>
        </p:nvCxnSpPr>
        <p:spPr>
          <a:xfrm>
            <a:off x="738655" y="1500307"/>
            <a:ext cx="54648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66" name="Google Shape;266;p57"/>
          <p:cNvCxnSpPr/>
          <p:nvPr/>
        </p:nvCxnSpPr>
        <p:spPr>
          <a:xfrm rot="10800000">
            <a:off x="2132968" y="3222091"/>
            <a:ext cx="4650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67" name="Google Shape;267;p57"/>
          <p:cNvSpPr/>
          <p:nvPr/>
        </p:nvSpPr>
        <p:spPr>
          <a:xfrm flipH="1" rot="5400000">
            <a:off x="2522546" y="3106390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68" name="Google Shape;268;p57"/>
          <p:cNvCxnSpPr/>
          <p:nvPr/>
        </p:nvCxnSpPr>
        <p:spPr>
          <a:xfrm rot="10800000">
            <a:off x="4296642" y="3222091"/>
            <a:ext cx="1968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69" name="Google Shape;269;p57"/>
          <p:cNvSpPr/>
          <p:nvPr/>
        </p:nvSpPr>
        <p:spPr>
          <a:xfrm flipH="1" rot="5400000">
            <a:off x="4418021" y="3106390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70" name="Google Shape;270;p57"/>
          <p:cNvCxnSpPr/>
          <p:nvPr/>
        </p:nvCxnSpPr>
        <p:spPr>
          <a:xfrm rot="10800000">
            <a:off x="6757947" y="3222091"/>
            <a:ext cx="3663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71" name="Google Shape;271;p57"/>
          <p:cNvSpPr/>
          <p:nvPr/>
        </p:nvSpPr>
        <p:spPr>
          <a:xfrm flipH="1" rot="5400000">
            <a:off x="7048826" y="3106390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p57"/>
          <p:cNvSpPr txBox="1"/>
          <p:nvPr/>
        </p:nvSpPr>
        <p:spPr>
          <a:xfrm>
            <a:off x="1042150" y="282050"/>
            <a:ext cx="2226900" cy="3525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74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ЭТАП ИНДУСТРИАЛИЗАЦИИ</a:t>
            </a:r>
            <a:endParaRPr>
              <a:solidFill>
                <a:srgbClr val="FF0074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84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84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BOSTON CASUAL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898" name="Google Shape;898;p84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899" name="Google Shape;899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850" y="1233525"/>
            <a:ext cx="2656440" cy="375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4690" y="1233525"/>
            <a:ext cx="2655530" cy="37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2620" y="1233525"/>
            <a:ext cx="2655530" cy="37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85"/>
          <p:cNvSpPr txBox="1"/>
          <p:nvPr>
            <p:ph idx="1" type="body"/>
          </p:nvPr>
        </p:nvSpPr>
        <p:spPr>
          <a:xfrm>
            <a:off x="497400" y="1059675"/>
            <a:ext cx="8149200" cy="55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Определение конкурентного поля: </a:t>
            </a:r>
            <a:r>
              <a:rPr lang="ru" sz="14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кто решает те же потребности?</a:t>
            </a:r>
            <a:endParaRPr sz="14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907" name="Google Shape;907;p85"/>
          <p:cNvSpPr txBox="1"/>
          <p:nvPr/>
        </p:nvSpPr>
        <p:spPr>
          <a:xfrm>
            <a:off x="2119650" y="1557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СРЕДА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graphicFrame>
        <p:nvGraphicFramePr>
          <p:cNvPr id="908" name="Google Shape;908;p85"/>
          <p:cNvGraphicFramePr/>
          <p:nvPr/>
        </p:nvGraphicFramePr>
        <p:xfrm>
          <a:off x="497400" y="1680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{16B1E0FD-42BC-4625-9EC1-EDA9F0BBCE6D}</a:tableStyleId>
              </a:tblPr>
              <a:tblGrid>
                <a:gridCol w="1629850"/>
                <a:gridCol w="1482225"/>
                <a:gridCol w="1653450"/>
                <a:gridCol w="1753875"/>
                <a:gridCol w="1629850"/>
              </a:tblGrid>
              <a:tr h="1021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СЕЙЧАС</a:t>
                      </a:r>
                      <a:endParaRPr sz="12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ПОТЕНЦИАЛЬНО</a:t>
                      </a:r>
                      <a:endParaRPr sz="12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В НАШЕЙ НИШЕ НА ДЕЙСТВУЮЩЕМ ПОТЕНЦИАЛЬНОМ РЫНКЕ</a:t>
                      </a:r>
                      <a:endParaRPr sz="12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БРЕНД-ОРИЕНТИРЫ</a:t>
                      </a:r>
                      <a:endParaRPr sz="12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НА МЕЖДУНАРОДНОМ УРОВНЕ</a:t>
                      </a:r>
                      <a:endParaRPr sz="12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86"/>
          <p:cNvSpPr txBox="1"/>
          <p:nvPr/>
        </p:nvSpPr>
        <p:spPr>
          <a:xfrm>
            <a:off x="2119650" y="33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КАНАЛЫ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914" name="Google Shape;914;p86"/>
          <p:cNvCxnSpPr>
            <a:endCxn id="915" idx="2"/>
          </p:cNvCxnSpPr>
          <p:nvPr/>
        </p:nvCxnSpPr>
        <p:spPr>
          <a:xfrm rot="10800000">
            <a:off x="4572000" y="999300"/>
            <a:ext cx="0" cy="405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6" name="Google Shape;916;p86"/>
          <p:cNvSpPr txBox="1"/>
          <p:nvPr/>
        </p:nvSpPr>
        <p:spPr>
          <a:xfrm>
            <a:off x="420100" y="999300"/>
            <a:ext cx="3985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Через какие каналы человек получает наш продукт? Каналы продаж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917" name="Google Shape;917;p86"/>
          <p:cNvSpPr txBox="1"/>
          <p:nvPr/>
        </p:nvSpPr>
        <p:spPr>
          <a:xfrm>
            <a:off x="4738400" y="999300"/>
            <a:ext cx="3985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Через какие каналы человек считывает наши ценности? Точки «встречи» с покупателем: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онлайн и офлайн.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7"/>
          <p:cNvSpPr txBox="1"/>
          <p:nvPr>
            <p:ph idx="1" type="body"/>
          </p:nvPr>
        </p:nvSpPr>
        <p:spPr>
          <a:xfrm>
            <a:off x="497400" y="983475"/>
            <a:ext cx="8149200" cy="3468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Какие каналы наиболее эффективны?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923" name="Google Shape;923;p87"/>
          <p:cNvSpPr txBox="1"/>
          <p:nvPr/>
        </p:nvSpPr>
        <p:spPr>
          <a:xfrm>
            <a:off x="2119650" y="11692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КАНАЛЫ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70125"/>
            <a:ext cx="5352426" cy="3573240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88"/>
          <p:cNvSpPr/>
          <p:nvPr/>
        </p:nvSpPr>
        <p:spPr>
          <a:xfrm>
            <a:off x="979320" y="169147"/>
            <a:ext cx="4073700" cy="14250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0" name="Google Shape;930;p88"/>
          <p:cNvSpPr txBox="1"/>
          <p:nvPr>
            <p:ph type="title"/>
          </p:nvPr>
        </p:nvSpPr>
        <p:spPr>
          <a:xfrm>
            <a:off x="878110" y="332947"/>
            <a:ext cx="4260300" cy="9450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Larsa Home</a:t>
            </a:r>
            <a:endParaRPr sz="1100">
              <a:highlight>
                <a:srgbClr val="FF0000"/>
              </a:highlight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31" name="Google Shape;931;p88"/>
          <p:cNvSpPr txBox="1"/>
          <p:nvPr>
            <p:ph idx="1" type="body"/>
          </p:nvPr>
        </p:nvSpPr>
        <p:spPr>
          <a:xfrm>
            <a:off x="5425350" y="1594150"/>
            <a:ext cx="3223800" cy="2285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1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О компании: </a:t>
            </a: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Текстильная мастерская основана в 2017 году. Специализируется на пошиве и вышивке вещей для дома: постельное белье, столовое белье.  </a:t>
            </a:r>
            <a:b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b="1" lang="ru" sz="1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Сайт: </a:t>
            </a:r>
            <a:r>
              <a:rPr lang="ru" sz="1000">
                <a:solidFill>
                  <a:srgbClr val="000000"/>
                </a:solidFill>
                <a:uFill>
                  <a:noFill/>
                </a:uFill>
                <a:latin typeface="IBM Plex Sans ExtraLight"/>
                <a:ea typeface="IBM Plex Sans ExtraLight"/>
                <a:cs typeface="IBM Plex Sans ExtraLight"/>
                <a:sym typeface="IBM Plex Sans ExtraLigh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https://www.instagram.com/larsa_home/</a:t>
            </a:r>
            <a:b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b="1" lang="ru" sz="1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Ценовой диапозон: </a:t>
            </a:r>
            <a:r>
              <a:rPr lang="ru" sz="1000">
                <a:solidFill>
                  <a:srgbClr val="262626"/>
                </a:solidFill>
                <a:highlight>
                  <a:schemeClr val="lt1"/>
                </a:highlight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выше среднего</a:t>
            </a:r>
            <a:b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b="1" lang="ru" sz="10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Производственные возможности: </a:t>
            </a: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мастерская по вышивке и дизайну, возможности ручной и машинной вышивки, прямые продажи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89"/>
          <p:cNvSpPr txBox="1"/>
          <p:nvPr>
            <p:ph type="title"/>
          </p:nvPr>
        </p:nvSpPr>
        <p:spPr>
          <a:xfrm>
            <a:off x="4558274" y="644075"/>
            <a:ext cx="4438500" cy="5982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ЗАДАЧИ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37" name="Google Shape;937;p89"/>
          <p:cNvSpPr txBox="1"/>
          <p:nvPr>
            <p:ph idx="1" type="body"/>
          </p:nvPr>
        </p:nvSpPr>
        <p:spPr>
          <a:xfrm>
            <a:off x="528973" y="1395285"/>
            <a:ext cx="3691800" cy="2767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304800" lvl="0" marL="457200" rtl="0" algn="ctr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Неструктурированный ассортимент.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Нельзя увеличить объемы, тогда нужно повысить маржу, вывести на мировой уровень.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38" name="Google Shape;938;p89"/>
          <p:cNvSpPr txBox="1"/>
          <p:nvPr/>
        </p:nvSpPr>
        <p:spPr>
          <a:xfrm>
            <a:off x="480675" y="451700"/>
            <a:ext cx="4047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ПРОБЛЕМЫ 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39" name="Google Shape;939;p89"/>
          <p:cNvSpPr txBox="1"/>
          <p:nvPr>
            <p:ph idx="1" type="body"/>
          </p:nvPr>
        </p:nvSpPr>
        <p:spPr>
          <a:xfrm>
            <a:off x="5015023" y="1395285"/>
            <a:ext cx="3525000" cy="2767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304800" lvl="0" marL="45720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Работа с люкс-универмагами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Систематизировать ассортимент с приглашенным дизайнером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Персонализировать бренд — активно развивать бренд основательницы марки как специалиста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940" name="Google Shape;940;p89"/>
          <p:cNvCxnSpPr>
            <a:endCxn id="941" idx="3"/>
          </p:cNvCxnSpPr>
          <p:nvPr/>
        </p:nvCxnSpPr>
        <p:spPr>
          <a:xfrm flipH="1" rot="10800000">
            <a:off x="3856832" y="2712835"/>
            <a:ext cx="1050000" cy="6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1" name="Google Shape;941;p89"/>
          <p:cNvSpPr/>
          <p:nvPr/>
        </p:nvSpPr>
        <p:spPr>
          <a:xfrm rot="5400000">
            <a:off x="4878632" y="2531935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90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90"/>
          <p:cNvSpPr txBox="1"/>
          <p:nvPr>
            <p:ph type="title"/>
          </p:nvPr>
        </p:nvSpPr>
        <p:spPr>
          <a:xfrm>
            <a:off x="2748600" y="273000"/>
            <a:ext cx="35268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ДИЗАЙНЕР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48" name="Google Shape;948;p90"/>
          <p:cNvSpPr txBox="1"/>
          <p:nvPr>
            <p:ph idx="1" type="body"/>
          </p:nvPr>
        </p:nvSpPr>
        <p:spPr>
          <a:xfrm>
            <a:off x="4263675" y="1233525"/>
            <a:ext cx="3562500" cy="3248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Дарья Уркинеева — основательница марки Daria Urkineeva. Выпускница СПбГХА им. Штиглица, сотрудничала с галереей Ria Keburia Gallery, выставкой Beinopen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u="sng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Сайт:</a:t>
            </a: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 https://www.instagram.com/dariaurkineeva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pic>
        <p:nvPicPr>
          <p:cNvPr id="949" name="Google Shape;94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700" y="1174075"/>
            <a:ext cx="2331907" cy="37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400" y="839225"/>
            <a:ext cx="1027150" cy="102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91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p91"/>
          <p:cNvSpPr txBox="1"/>
          <p:nvPr>
            <p:ph type="title"/>
          </p:nvPr>
        </p:nvSpPr>
        <p:spPr>
          <a:xfrm>
            <a:off x="2957075" y="272990"/>
            <a:ext cx="30171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Larsa Home</a:t>
            </a:r>
            <a:endParaRPr sz="2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57" name="Google Shape;957;p91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958" name="Google Shape;958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3525"/>
            <a:ext cx="2506274" cy="375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Google Shape;959;p91"/>
          <p:cNvPicPr preferRelativeResize="0"/>
          <p:nvPr/>
        </p:nvPicPr>
        <p:blipFill rotWithShape="1">
          <a:blip r:embed="rId4">
            <a:alphaModFix/>
          </a:blip>
          <a:srcRect b="5571" l="0" r="0" t="5571"/>
          <a:stretch/>
        </p:blipFill>
        <p:spPr>
          <a:xfrm>
            <a:off x="2811074" y="1233525"/>
            <a:ext cx="2819140" cy="375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Google Shape;960;p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2624" y="1233525"/>
            <a:ext cx="2965425" cy="21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6283937" y="2522513"/>
            <a:ext cx="1926175" cy="296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92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92"/>
          <p:cNvSpPr txBox="1"/>
          <p:nvPr>
            <p:ph type="title"/>
          </p:nvPr>
        </p:nvSpPr>
        <p:spPr>
          <a:xfrm>
            <a:off x="2957075" y="272990"/>
            <a:ext cx="30171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Larsa Home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68" name="Google Shape;968;p92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969" name="Google Shape;9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07" y="1233525"/>
            <a:ext cx="2508395" cy="375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7802" y="1233525"/>
            <a:ext cx="2508395" cy="375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8597" y="1233525"/>
            <a:ext cx="2508395" cy="375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93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93"/>
          <p:cNvSpPr txBox="1"/>
          <p:nvPr>
            <p:ph type="title"/>
          </p:nvPr>
        </p:nvSpPr>
        <p:spPr>
          <a:xfrm>
            <a:off x="2957075" y="272990"/>
            <a:ext cx="30171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Larsa Home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78" name="Google Shape;978;p93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979" name="Google Shape;97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07" y="1233525"/>
            <a:ext cx="2508395" cy="375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7802" y="1233525"/>
            <a:ext cx="2508395" cy="375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8597" y="1233525"/>
            <a:ext cx="2508395" cy="375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8"/>
          <p:cNvSpPr/>
          <p:nvPr/>
        </p:nvSpPr>
        <p:spPr>
          <a:xfrm>
            <a:off x="636893" y="929562"/>
            <a:ext cx="2263800" cy="3090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58"/>
          <p:cNvSpPr/>
          <p:nvPr/>
        </p:nvSpPr>
        <p:spPr>
          <a:xfrm>
            <a:off x="3471555" y="929562"/>
            <a:ext cx="2263800" cy="3090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58"/>
          <p:cNvSpPr/>
          <p:nvPr/>
        </p:nvSpPr>
        <p:spPr>
          <a:xfrm>
            <a:off x="6243430" y="929562"/>
            <a:ext cx="2263800" cy="3090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p58"/>
          <p:cNvSpPr txBox="1"/>
          <p:nvPr/>
        </p:nvSpPr>
        <p:spPr>
          <a:xfrm>
            <a:off x="3010349" y="4214336"/>
            <a:ext cx="3218700" cy="3861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КАКУЮ РУБАШКУ ВЫ ВЫБЕРЕТЕ?</a:t>
            </a:r>
            <a:endParaRPr/>
          </a:p>
        </p:txBody>
      </p:sp>
      <p:sp>
        <p:nvSpPr>
          <p:cNvPr id="281" name="Google Shape;281;p58"/>
          <p:cNvSpPr txBox="1"/>
          <p:nvPr>
            <p:ph idx="1" type="body"/>
          </p:nvPr>
        </p:nvSpPr>
        <p:spPr>
          <a:xfrm>
            <a:off x="583024" y="138949"/>
            <a:ext cx="7218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МАССОВОЕ ПРОИЗВОДСТВО ПРИВЕЛО К ПРОФИЦИТУ: ПОЯВИЛСЯ ВЫБОР</a:t>
            </a:r>
            <a:endParaRPr/>
          </a:p>
        </p:txBody>
      </p:sp>
      <p:pic>
        <p:nvPicPr>
          <p:cNvPr descr="Google Shape;232;p42" id="282" name="Google Shape;282;p58"/>
          <p:cNvPicPr preferRelativeResize="0"/>
          <p:nvPr/>
        </p:nvPicPr>
        <p:blipFill rotWithShape="1">
          <a:blip r:embed="rId3">
            <a:alphaModFix/>
          </a:blip>
          <a:srcRect b="14461" l="0" r="2780" t="14197"/>
          <a:stretch/>
        </p:blipFill>
        <p:spPr>
          <a:xfrm>
            <a:off x="3551262" y="1207564"/>
            <a:ext cx="2162107" cy="2379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33;p42" id="283" name="Google Shape;283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33468" y="1125774"/>
            <a:ext cx="1883600" cy="25127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34;p42" id="284" name="Google Shape;284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9718" y="1125787"/>
            <a:ext cx="1883600" cy="2512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p58"/>
          <p:cNvCxnSpPr/>
          <p:nvPr/>
        </p:nvCxnSpPr>
        <p:spPr>
          <a:xfrm>
            <a:off x="681505" y="484724"/>
            <a:ext cx="60534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86" name="Google Shape;286;p58"/>
          <p:cNvCxnSpPr/>
          <p:nvPr/>
        </p:nvCxnSpPr>
        <p:spPr>
          <a:xfrm>
            <a:off x="633880" y="754206"/>
            <a:ext cx="22827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pic>
        <p:nvPicPr>
          <p:cNvPr descr="Asset 12.png" id="287" name="Google Shape;287;p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62540" y="140727"/>
            <a:ext cx="1803581" cy="2163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7.png" id="288" name="Google Shape;288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1593625" y="3832715"/>
            <a:ext cx="363237" cy="406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7.png" id="289" name="Google Shape;289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4497082" y="3832715"/>
            <a:ext cx="363239" cy="406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7.png" id="290" name="Google Shape;290;p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flipH="1" rot="10800000">
            <a:off x="7249923" y="3832715"/>
            <a:ext cx="363239" cy="406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6.png" id="291" name="Google Shape;291;p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75823" y="4555837"/>
            <a:ext cx="405756" cy="406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4.png" id="292" name="Google Shape;292;p58"/>
          <p:cNvPicPr preferRelativeResize="0"/>
          <p:nvPr/>
        </p:nvPicPr>
        <p:blipFill rotWithShape="1">
          <a:blip r:embed="rId9">
            <a:alphaModFix amt="70000"/>
          </a:blip>
          <a:srcRect b="0" l="0" r="0" t="0"/>
          <a:stretch/>
        </p:blipFill>
        <p:spPr>
          <a:xfrm>
            <a:off x="172930" y="2817179"/>
            <a:ext cx="2857868" cy="20040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8.png" id="293" name="Google Shape;293;p58"/>
          <p:cNvPicPr preferRelativeResize="0"/>
          <p:nvPr/>
        </p:nvPicPr>
        <p:blipFill rotWithShape="1">
          <a:blip r:embed="rId10">
            <a:alphaModFix amt="70000"/>
          </a:blip>
          <a:srcRect b="0" l="0" r="0" t="0"/>
          <a:stretch/>
        </p:blipFill>
        <p:spPr>
          <a:xfrm>
            <a:off x="7488167" y="475009"/>
            <a:ext cx="710231" cy="1350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94"/>
          <p:cNvSpPr txBox="1"/>
          <p:nvPr>
            <p:ph idx="1" type="body"/>
          </p:nvPr>
        </p:nvSpPr>
        <p:spPr>
          <a:xfrm>
            <a:off x="497400" y="983475"/>
            <a:ext cx="8149200" cy="3468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Какой тип клиента есть сейчас/в перспективе, если планируете?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Какие существуют каналы доходов?</a:t>
            </a:r>
            <a:endParaRPr sz="1200" u="sng">
              <a:solidFill>
                <a:schemeClr val="dk1"/>
              </a:solidFill>
              <a:highlight>
                <a:srgbClr val="FFFF00"/>
              </a:highlight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highlight>
                <a:srgbClr val="FFFF00"/>
              </a:highlight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highlight>
                <a:srgbClr val="FFFF00"/>
              </a:highlight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highlight>
                <a:srgbClr val="FFFF00"/>
              </a:highlight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987" name="Google Shape;987;p94"/>
          <p:cNvSpPr txBox="1"/>
          <p:nvPr/>
        </p:nvSpPr>
        <p:spPr>
          <a:xfrm>
            <a:off x="2119650" y="1557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ПОТОК ДОХОДА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95"/>
          <p:cNvSpPr txBox="1"/>
          <p:nvPr>
            <p:ph idx="1" type="body"/>
          </p:nvPr>
        </p:nvSpPr>
        <p:spPr>
          <a:xfrm>
            <a:off x="497400" y="983475"/>
            <a:ext cx="8149200" cy="3207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История создания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Команда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Процессы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993" name="Google Shape;993;p95"/>
          <p:cNvSpPr txBox="1"/>
          <p:nvPr/>
        </p:nvSpPr>
        <p:spPr>
          <a:xfrm>
            <a:off x="2119650" y="1557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РЕСУРСЫ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994" name="Google Shape;994;p95"/>
          <p:cNvSpPr txBox="1"/>
          <p:nvPr/>
        </p:nvSpPr>
        <p:spPr>
          <a:xfrm>
            <a:off x="497400" y="4191375"/>
            <a:ext cx="7913100" cy="7941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Пример: Компания _________На рынке более 10 лет. Производит и продает спецодежду (летнюю, зимнюю, трикотажные изделия). Изготавливаем одежду под заказ.  Количество сотрудников в бренде 70. Структура компании директор, отдел продаж, специалист по закупкам, бухгалтерия, швейное производство, склад.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96"/>
          <p:cNvSpPr txBox="1"/>
          <p:nvPr>
            <p:ph idx="1" type="body"/>
          </p:nvPr>
        </p:nvSpPr>
        <p:spPr>
          <a:xfrm>
            <a:off x="497400" y="983475"/>
            <a:ext cx="8149200" cy="3468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u="sng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ВИДЫ ДЕЯТЕЛЬНОСТИ</a:t>
            </a:r>
            <a:endParaRPr sz="14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ЧТО САМОЕ ЭФФЕКТИВНОЕ: 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ЧТО МОЖЕМ ОПТИМИЗИРОВАТЬ: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000" name="Google Shape;1000;p96"/>
          <p:cNvSpPr txBox="1"/>
          <p:nvPr/>
        </p:nvSpPr>
        <p:spPr>
          <a:xfrm>
            <a:off x="2119650" y="795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ДЕЙСТВИЯ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graphicFrame>
        <p:nvGraphicFramePr>
          <p:cNvPr id="1001" name="Google Shape;1001;p96"/>
          <p:cNvGraphicFramePr/>
          <p:nvPr/>
        </p:nvGraphicFramePr>
        <p:xfrm>
          <a:off x="497400" y="2009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{16B1E0FD-42BC-4625-9EC1-EDA9F0BBCE6D}</a:tableStyleId>
              </a:tblPr>
              <a:tblGrid>
                <a:gridCol w="4074600"/>
                <a:gridCol w="4074600"/>
              </a:tblGrid>
              <a:tr h="407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В МАРКЕТИНГЕ</a:t>
                      </a:r>
                      <a:endParaRPr sz="12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IBM Plex Sans Light"/>
                          <a:ea typeface="IBM Plex Sans Light"/>
                          <a:cs typeface="IBM Plex Sans Light"/>
                          <a:sym typeface="IBM Plex Sans Light"/>
                        </a:rPr>
                        <a:t>В ПРОДАЖАХ</a:t>
                      </a:r>
                      <a:endParaRPr sz="1200">
                        <a:latin typeface="IBM Plex Sans Light"/>
                        <a:ea typeface="IBM Plex Sans Light"/>
                        <a:cs typeface="IBM Plex Sans Light"/>
                        <a:sym typeface="IBM Plex Sans Light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06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IBM Plex Sans"/>
                        <a:ea typeface="IBM Plex Sans"/>
                        <a:cs typeface="IBM Plex Sans"/>
                        <a:sym typeface="IBM Plex Sans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Google Shape;100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738" y="1204661"/>
            <a:ext cx="2514800" cy="335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6063" y="1204661"/>
            <a:ext cx="2699264" cy="335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p97"/>
          <p:cNvSpPr/>
          <p:nvPr/>
        </p:nvSpPr>
        <p:spPr>
          <a:xfrm>
            <a:off x="1586500" y="272851"/>
            <a:ext cx="3150300" cy="10104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97"/>
          <p:cNvSpPr txBox="1"/>
          <p:nvPr>
            <p:ph type="title"/>
          </p:nvPr>
        </p:nvSpPr>
        <p:spPr>
          <a:xfrm>
            <a:off x="1690695" y="352361"/>
            <a:ext cx="3061800" cy="8523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МИКИТА</a:t>
            </a:r>
            <a:endParaRPr sz="31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10" name="Google Shape;1010;p97"/>
          <p:cNvSpPr txBox="1"/>
          <p:nvPr>
            <p:ph idx="1" type="body"/>
          </p:nvPr>
        </p:nvSpPr>
        <p:spPr>
          <a:xfrm>
            <a:off x="5195250" y="1412850"/>
            <a:ext cx="3562500" cy="3248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Год основания: 2014 год</a:t>
            </a:r>
            <a:b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Сайт: </a:t>
            </a:r>
            <a:r>
              <a:rPr b="1" lang="ru" sz="1000">
                <a:solidFill>
                  <a:srgbClr val="000000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http://mikita-kids.ru/</a:t>
            </a:r>
            <a:b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Ассортимент: Российский производитель одежды для активных детей. Флисовые костюмы/ школьная одежда/базовые трикотажные модели. Рост 98-170. Вещи унисекс.</a:t>
            </a:r>
            <a:b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Система дистрибуции: Wildberries</a:t>
            </a:r>
            <a:b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Ориентировочные цены (розница): Флисовые комбинезоны — от 1700 до 2400 рублей. Бадлон — 700 рублей. Спортивный комплект— 1700. </a:t>
            </a:r>
            <a:b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0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Производственные возможности: Трикотажное производство, 20 швей, 55 человек в штате (20 швей, 4 закройщика, 3 упаковка- ВТО, 4 ОТК, 4 склад, 4 человека в экспериментальном цеху (руководитель, конструктор, технолог, дизайнер), 3 человека в фотостудии, 1 аналитик- продажник, остальные (бухгалтер, кадровик, сисадмин и тд, ну и директора)</a:t>
            </a:r>
            <a:endParaRPr sz="1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98"/>
          <p:cNvSpPr txBox="1"/>
          <p:nvPr>
            <p:ph type="title"/>
          </p:nvPr>
        </p:nvSpPr>
        <p:spPr>
          <a:xfrm>
            <a:off x="4705499" y="430850"/>
            <a:ext cx="4438500" cy="5982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РЕШЕНИЕ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16" name="Google Shape;1016;p98"/>
          <p:cNvSpPr txBox="1"/>
          <p:nvPr>
            <p:ph idx="1" type="body"/>
          </p:nvPr>
        </p:nvSpPr>
        <p:spPr>
          <a:xfrm>
            <a:off x="528973" y="1395285"/>
            <a:ext cx="3691800" cy="2767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304800" lvl="0" marL="457200" rtl="0" algn="l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Качественный продукт, но не построено позиционирования марки, не отстроен бренд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Запуск второго бренда (Anny Moon — одежда для девочек с принтами) может ограничить возможности развития «Микита»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«Заложники» Wildberries 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17" name="Google Shape;1017;p98"/>
          <p:cNvSpPr txBox="1"/>
          <p:nvPr/>
        </p:nvSpPr>
        <p:spPr>
          <a:xfrm>
            <a:off x="480675" y="451700"/>
            <a:ext cx="4047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ПРОБЛЕМЫ 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18" name="Google Shape;1018;p98"/>
          <p:cNvSpPr txBox="1"/>
          <p:nvPr>
            <p:ph idx="1" type="body"/>
          </p:nvPr>
        </p:nvSpPr>
        <p:spPr>
          <a:xfrm>
            <a:off x="5015025" y="1395274"/>
            <a:ext cx="3525000" cy="29802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«Микита» — высокофункциональные (мб технологичные ткани) вещи для детей. Коллекции зимы — вещи из флиса, коллекции лета — спортивные вещи, купальники. Дизайнер — из спорт марки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Anny Moon — романтическая одежда для девочек, не концентрироваться на принтах сильно. Ориентир — Zara Kids, Ushatava. 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Отстройка бренда от Wildberries — рассказывать историю, чтобы заслужить доверие и показать лицо, можно внести элемент социальной ответственности, соцсети. Кастомизация и вовлечение пользователей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1019" name="Google Shape;1019;p98"/>
          <p:cNvCxnSpPr>
            <a:endCxn id="1020" idx="3"/>
          </p:cNvCxnSpPr>
          <p:nvPr/>
        </p:nvCxnSpPr>
        <p:spPr>
          <a:xfrm flipH="1" rot="10800000">
            <a:off x="3856832" y="2712835"/>
            <a:ext cx="1050000" cy="6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0" name="Google Shape;1020;p98"/>
          <p:cNvSpPr/>
          <p:nvPr/>
        </p:nvSpPr>
        <p:spPr>
          <a:xfrm rot="5400000">
            <a:off x="4878632" y="2531935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400" y="1394335"/>
            <a:ext cx="3730543" cy="344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7743" y="1394335"/>
            <a:ext cx="4318238" cy="3444364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99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8" name="Google Shape;1028;p99"/>
          <p:cNvSpPr txBox="1"/>
          <p:nvPr>
            <p:ph type="title"/>
          </p:nvPr>
        </p:nvSpPr>
        <p:spPr>
          <a:xfrm>
            <a:off x="2957075" y="272990"/>
            <a:ext cx="30171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ANNY MOON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29" name="Google Shape;1029;p99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100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100"/>
          <p:cNvSpPr txBox="1"/>
          <p:nvPr>
            <p:ph type="title"/>
          </p:nvPr>
        </p:nvSpPr>
        <p:spPr>
          <a:xfrm>
            <a:off x="2957075" y="272990"/>
            <a:ext cx="30171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ANNY MOON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36" name="Google Shape;1036;p100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1037" name="Google Shape;1037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25" y="1243425"/>
            <a:ext cx="2657130" cy="375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7243" y="1302775"/>
            <a:ext cx="2657130" cy="375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76773" y="1233525"/>
            <a:ext cx="2657130" cy="375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3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101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101"/>
          <p:cNvSpPr txBox="1"/>
          <p:nvPr>
            <p:ph type="title"/>
          </p:nvPr>
        </p:nvSpPr>
        <p:spPr>
          <a:xfrm>
            <a:off x="2957075" y="272990"/>
            <a:ext cx="30171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ANNY MOON</a:t>
            </a:r>
            <a:endParaRPr sz="2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46" name="Google Shape;1046;p101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1047" name="Google Shape;104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525" y="1215800"/>
            <a:ext cx="4031597" cy="3757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101"/>
          <p:cNvSpPr txBox="1"/>
          <p:nvPr/>
        </p:nvSpPr>
        <p:spPr>
          <a:xfrm>
            <a:off x="5139550" y="1742225"/>
            <a:ext cx="3653700" cy="12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"/>
                <a:ea typeface="IBM Plex Sans"/>
                <a:cs typeface="IBM Plex Sans"/>
                <a:sym typeface="IBM Plex Sans"/>
              </a:rPr>
              <a:t>7 моделей стандартных+ 3 модели, которые можно кастомизировать (сделать из толстовки юбку и топ, выложить шнурком надпись, наклеить термонаклейки)</a:t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102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102"/>
          <p:cNvSpPr txBox="1"/>
          <p:nvPr>
            <p:ph type="title"/>
          </p:nvPr>
        </p:nvSpPr>
        <p:spPr>
          <a:xfrm>
            <a:off x="2957075" y="272990"/>
            <a:ext cx="30171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ANNY MOON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(линейка)</a:t>
            </a:r>
            <a:endParaRPr sz="2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55" name="Google Shape;1055;p102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1056" name="Google Shape;105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1233525"/>
            <a:ext cx="5628847" cy="37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03"/>
          <p:cNvSpPr/>
          <p:nvPr/>
        </p:nvSpPr>
        <p:spPr>
          <a:xfrm>
            <a:off x="1829025" y="254325"/>
            <a:ext cx="5052600" cy="826800"/>
          </a:xfrm>
          <a:prstGeom prst="ellipse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103"/>
          <p:cNvSpPr txBox="1"/>
          <p:nvPr>
            <p:ph type="title"/>
          </p:nvPr>
        </p:nvSpPr>
        <p:spPr>
          <a:xfrm>
            <a:off x="2957075" y="272990"/>
            <a:ext cx="3017100" cy="7248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ANNY MOON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(линейка)</a:t>
            </a:r>
            <a:endParaRPr sz="2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63" name="Google Shape;1063;p103"/>
          <p:cNvSpPr txBox="1"/>
          <p:nvPr/>
        </p:nvSpPr>
        <p:spPr>
          <a:xfrm>
            <a:off x="3977600" y="89375"/>
            <a:ext cx="736800" cy="310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400"/>
          </a:p>
        </p:txBody>
      </p:sp>
      <p:pic>
        <p:nvPicPr>
          <p:cNvPr id="1064" name="Google Shape;1064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7800" y="1233525"/>
            <a:ext cx="2508395" cy="375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345" y="1233525"/>
            <a:ext cx="2508395" cy="375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0240" y="1233525"/>
            <a:ext cx="2508395" cy="3757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9"/>
          <p:cNvSpPr txBox="1"/>
          <p:nvPr/>
        </p:nvSpPr>
        <p:spPr>
          <a:xfrm>
            <a:off x="6335119" y="4210725"/>
            <a:ext cx="2387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EMPORIO ARMANI:</a:t>
            </a:r>
            <a:b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NAZIONALE ITALIANA CALCIO SELECTION </a:t>
            </a:r>
            <a:endParaRPr/>
          </a:p>
        </p:txBody>
      </p:sp>
      <p:sp>
        <p:nvSpPr>
          <p:cNvPr id="299" name="Google Shape;299;p59"/>
          <p:cNvSpPr txBox="1"/>
          <p:nvPr/>
        </p:nvSpPr>
        <p:spPr>
          <a:xfrm>
            <a:off x="644724" y="4210725"/>
            <a:ext cx="2387700" cy="9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BURBERRY:</a:t>
            </a:r>
            <a:b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PRIDE MONTH CAMPAIGN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pic>
        <p:nvPicPr>
          <p:cNvPr descr="Google Shape;251;p44" id="300" name="Google Shape;30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7548" y="1323075"/>
            <a:ext cx="1527842" cy="2295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52;p44" id="301" name="Google Shape;301;p59"/>
          <p:cNvPicPr preferRelativeResize="0"/>
          <p:nvPr/>
        </p:nvPicPr>
        <p:blipFill rotWithShape="1">
          <a:blip r:embed="rId4">
            <a:alphaModFix/>
          </a:blip>
          <a:srcRect b="0" l="0" r="17396" t="0"/>
          <a:stretch/>
        </p:blipFill>
        <p:spPr>
          <a:xfrm>
            <a:off x="768296" y="762554"/>
            <a:ext cx="1026505" cy="18659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53;p44" id="302" name="Google Shape;302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7305" y="783393"/>
            <a:ext cx="2551176" cy="2551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54;p44" id="303" name="Google Shape;303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199415">
            <a:off x="-504632" y="2366150"/>
            <a:ext cx="2632326" cy="14807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55;p44" id="304" name="Google Shape;304;p59"/>
          <p:cNvPicPr preferRelativeResize="0"/>
          <p:nvPr/>
        </p:nvPicPr>
        <p:blipFill rotWithShape="1">
          <a:blip r:embed="rId7">
            <a:alphaModFix/>
          </a:blip>
          <a:srcRect b="14461" l="0" r="2780" t="14197"/>
          <a:stretch/>
        </p:blipFill>
        <p:spPr>
          <a:xfrm>
            <a:off x="3675100" y="1100974"/>
            <a:ext cx="1889052" cy="191602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9"/>
          <p:cNvSpPr txBox="1"/>
          <p:nvPr/>
        </p:nvSpPr>
        <p:spPr>
          <a:xfrm>
            <a:off x="3697260" y="4248825"/>
            <a:ext cx="18519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ПРОСТО </a:t>
            </a: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ВЕЩИ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ПЕРЕСТАЛИ ПОКУПАТЬ</a:t>
            </a:r>
            <a:endParaRPr/>
          </a:p>
        </p:txBody>
      </p:sp>
      <p:pic>
        <p:nvPicPr>
          <p:cNvPr descr="Google Shape;257;p44" id="306" name="Google Shape;306;p59"/>
          <p:cNvPicPr preferRelativeResize="0"/>
          <p:nvPr/>
        </p:nvPicPr>
        <p:blipFill rotWithShape="1">
          <a:blip r:embed="rId8">
            <a:alphaModFix/>
          </a:blip>
          <a:srcRect b="0" l="3786" r="2956" t="0"/>
          <a:stretch/>
        </p:blipFill>
        <p:spPr>
          <a:xfrm rot="1361345">
            <a:off x="6143840" y="2437439"/>
            <a:ext cx="2770249" cy="120470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59"/>
          <p:cNvSpPr/>
          <p:nvPr/>
        </p:nvSpPr>
        <p:spPr>
          <a:xfrm>
            <a:off x="684518" y="681912"/>
            <a:ext cx="2263800" cy="30906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8" name="Google Shape;308;p59"/>
          <p:cNvSpPr/>
          <p:nvPr/>
        </p:nvSpPr>
        <p:spPr>
          <a:xfrm>
            <a:off x="3519180" y="681912"/>
            <a:ext cx="2263800" cy="30906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9" name="Google Shape;309;p59"/>
          <p:cNvSpPr/>
          <p:nvPr/>
        </p:nvSpPr>
        <p:spPr>
          <a:xfrm>
            <a:off x="6291055" y="681912"/>
            <a:ext cx="2263800" cy="30906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sset 41.png" id="310" name="Google Shape;310;p59"/>
          <p:cNvPicPr preferRelativeResize="0"/>
          <p:nvPr/>
        </p:nvPicPr>
        <p:blipFill rotWithShape="1">
          <a:blip r:embed="rId9">
            <a:alphaModFix amt="70000"/>
          </a:blip>
          <a:srcRect b="0" l="0" r="0" t="0"/>
          <a:stretch/>
        </p:blipFill>
        <p:spPr>
          <a:xfrm>
            <a:off x="3675100" y="2007512"/>
            <a:ext cx="1752685" cy="21979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9.png" id="311" name="Google Shape;311;p5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>
            <a:off x="744604" y="3588065"/>
            <a:ext cx="2005056" cy="908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7.png" id="312" name="Google Shape;312;p5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46025" y="3689840"/>
            <a:ext cx="363237" cy="406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2.png" id="313" name="Google Shape;313;p5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219690" y="102627"/>
            <a:ext cx="1803581" cy="2163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17.png" id="314" name="Google Shape;314;p5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65513" y="3689840"/>
            <a:ext cx="363239" cy="406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sset 35.png" id="315" name="Google Shape;315;p59"/>
          <p:cNvPicPr preferRelativeResize="0"/>
          <p:nvPr/>
        </p:nvPicPr>
        <p:blipFill rotWithShape="1">
          <a:blip r:embed="rId13">
            <a:alphaModFix amt="70000"/>
          </a:blip>
          <a:srcRect b="0" l="0" r="0" t="0"/>
          <a:stretch/>
        </p:blipFill>
        <p:spPr>
          <a:xfrm>
            <a:off x="1534597" y="-12177"/>
            <a:ext cx="1290794" cy="15766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6" name="Google Shape;316;p59"/>
          <p:cNvCxnSpPr/>
          <p:nvPr/>
        </p:nvCxnSpPr>
        <p:spPr>
          <a:xfrm>
            <a:off x="719605" y="4686325"/>
            <a:ext cx="20550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17" name="Google Shape;317;p59"/>
          <p:cNvCxnSpPr/>
          <p:nvPr/>
        </p:nvCxnSpPr>
        <p:spPr>
          <a:xfrm>
            <a:off x="3772965" y="4507548"/>
            <a:ext cx="14973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18" name="Google Shape;318;p59"/>
          <p:cNvCxnSpPr/>
          <p:nvPr/>
        </p:nvCxnSpPr>
        <p:spPr>
          <a:xfrm>
            <a:off x="6414416" y="4488311"/>
            <a:ext cx="15279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19" name="Google Shape;319;p59"/>
          <p:cNvCxnSpPr/>
          <p:nvPr/>
        </p:nvCxnSpPr>
        <p:spPr>
          <a:xfrm>
            <a:off x="6425065" y="4673625"/>
            <a:ext cx="17526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20" name="Google Shape;320;p59"/>
          <p:cNvCxnSpPr/>
          <p:nvPr/>
        </p:nvCxnSpPr>
        <p:spPr>
          <a:xfrm>
            <a:off x="6437765" y="4884338"/>
            <a:ext cx="15318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21" name="Google Shape;321;p59"/>
          <p:cNvCxnSpPr/>
          <p:nvPr/>
        </p:nvCxnSpPr>
        <p:spPr>
          <a:xfrm>
            <a:off x="3782981" y="4694140"/>
            <a:ext cx="16776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22" name="Google Shape;322;p59"/>
          <p:cNvSpPr txBox="1"/>
          <p:nvPr/>
        </p:nvSpPr>
        <p:spPr>
          <a:xfrm>
            <a:off x="907525" y="270520"/>
            <a:ext cx="6287400" cy="7893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IBM Plex Sans Light"/>
              <a:buNone/>
            </a:pPr>
            <a:r>
              <a:rPr b="0" i="0" lang="ru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Чтобы выиграть конкуренцию фабрики стали рассказывать истории на разных языках для разной аудитории. Потребитель начал выбирать истории. Рождение брендов.</a:t>
            </a:r>
            <a:endParaRPr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04"/>
          <p:cNvSpPr txBox="1"/>
          <p:nvPr>
            <p:ph idx="1" type="body"/>
          </p:nvPr>
        </p:nvSpPr>
        <p:spPr>
          <a:xfrm>
            <a:off x="497400" y="983475"/>
            <a:ext cx="8149200" cy="3468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Кто ваши ключевые партнеры/поставщики? 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Какие ключевые действия выполняет ваш партнер?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Каковы мотивы для партнерства? </a:t>
            </a:r>
            <a:endParaRPr sz="1200" u="sng">
              <a:solidFill>
                <a:schemeClr val="dk1"/>
              </a:solidFill>
              <a:highlight>
                <a:srgbClr val="FFFF00"/>
              </a:highlight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072" name="Google Shape;1072;p104"/>
          <p:cNvSpPr txBox="1"/>
          <p:nvPr/>
        </p:nvSpPr>
        <p:spPr>
          <a:xfrm>
            <a:off x="2119650" y="1557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ПАРТНЕРЫ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105"/>
          <p:cNvSpPr txBox="1"/>
          <p:nvPr>
            <p:ph idx="1" type="body"/>
          </p:nvPr>
        </p:nvSpPr>
        <p:spPr>
          <a:xfrm>
            <a:off x="497400" y="1190200"/>
            <a:ext cx="8149200" cy="3262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Каковы наиболее важные расходы, которые вы совершаете, чтобы создать и представить ваше ценностное предложение?</a:t>
            </a:r>
            <a:endParaRPr sz="11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highlight>
                <a:srgbClr val="FFFF00"/>
              </a:highlight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 u="sng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078" name="Google Shape;1078;p105"/>
          <p:cNvSpPr txBox="1"/>
          <p:nvPr/>
        </p:nvSpPr>
        <p:spPr>
          <a:xfrm>
            <a:off x="1133950" y="155775"/>
            <a:ext cx="72342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СТРУКТУРА РАСХОДОВ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125" y="839575"/>
            <a:ext cx="2552293" cy="3820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93718" y="1127800"/>
            <a:ext cx="2552293" cy="3820977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06"/>
          <p:cNvSpPr/>
          <p:nvPr/>
        </p:nvSpPr>
        <p:spPr>
          <a:xfrm>
            <a:off x="342900" y="107275"/>
            <a:ext cx="4068300" cy="12765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106"/>
          <p:cNvSpPr txBox="1"/>
          <p:nvPr>
            <p:ph type="title"/>
          </p:nvPr>
        </p:nvSpPr>
        <p:spPr>
          <a:xfrm>
            <a:off x="1210650" y="237025"/>
            <a:ext cx="2505600" cy="9030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Kuzina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87" name="Google Shape;1087;p106"/>
          <p:cNvSpPr txBox="1"/>
          <p:nvPr>
            <p:ph idx="1" type="body"/>
          </p:nvPr>
        </p:nvSpPr>
        <p:spPr>
          <a:xfrm>
            <a:off x="4572000" y="704350"/>
            <a:ext cx="4352700" cy="22767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Информация о компании: </a:t>
            </a:r>
            <a:br>
              <a:rPr lang="ru" sz="14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Год основания: 2008</a:t>
            </a:r>
            <a:b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Сайт: </a:t>
            </a:r>
            <a:r>
              <a:rPr b="1" lang="ru" sz="1400">
                <a:solidFill>
                  <a:srgbClr val="000000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https://kbeloshveyka.ru/</a:t>
            </a:r>
            <a:b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Ассортимент: Cегмент средний плюс, индивидуальный пошив из дорогих тканей, меха и кожи</a:t>
            </a:r>
            <a:b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Система дистрибуции: прямые продажи</a:t>
            </a:r>
            <a:b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</a:br>
            <a:r>
              <a:rPr lang="ru" sz="14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Производственные возможности: Швейное производство - 5 рабочих мест</a:t>
            </a:r>
            <a:endParaRPr sz="14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88" name="Google Shape;1088;p106"/>
          <p:cNvSpPr txBox="1"/>
          <p:nvPr/>
        </p:nvSpPr>
        <p:spPr>
          <a:xfrm>
            <a:off x="2008300" y="38175"/>
            <a:ext cx="687000" cy="14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IBM Plex Sans Light"/>
                <a:ea typeface="IBM Plex Sans Light"/>
                <a:cs typeface="IBM Plex Sans Light"/>
                <a:sym typeface="IBM Plex Sans Light"/>
              </a:rPr>
              <a:t>Ателье</a:t>
            </a:r>
            <a:endParaRPr sz="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107"/>
          <p:cNvSpPr txBox="1"/>
          <p:nvPr>
            <p:ph type="title"/>
          </p:nvPr>
        </p:nvSpPr>
        <p:spPr>
          <a:xfrm>
            <a:off x="4344709" y="964250"/>
            <a:ext cx="4438500" cy="598200"/>
          </a:xfrm>
          <a:prstGeom prst="rect">
            <a:avLst/>
          </a:prstGeom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РЕШЕНИЕ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94" name="Google Shape;1094;p107"/>
          <p:cNvSpPr txBox="1"/>
          <p:nvPr>
            <p:ph idx="1" type="body"/>
          </p:nvPr>
        </p:nvSpPr>
        <p:spPr>
          <a:xfrm>
            <a:off x="528975" y="1395279"/>
            <a:ext cx="3691800" cy="16968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Уйти от сезонности, загрузить производство на круглый год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Повысить узнаваемость бренда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Увеличить продажи</a:t>
            </a:r>
            <a:endParaRPr sz="10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0" lvl="0" marL="45720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95" name="Google Shape;1095;p107"/>
          <p:cNvSpPr txBox="1"/>
          <p:nvPr/>
        </p:nvSpPr>
        <p:spPr>
          <a:xfrm>
            <a:off x="480675" y="451700"/>
            <a:ext cx="40479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ПРОБЛЕМЫ </a:t>
            </a:r>
            <a:endParaRPr sz="50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096" name="Google Shape;1096;p107"/>
          <p:cNvSpPr txBox="1"/>
          <p:nvPr>
            <p:ph idx="1" type="body"/>
          </p:nvPr>
        </p:nvSpPr>
        <p:spPr>
          <a:xfrm>
            <a:off x="5015025" y="1829027"/>
            <a:ext cx="3525000" cy="2334000"/>
          </a:xfrm>
          <a:prstGeom prst="rect">
            <a:avLst/>
          </a:prstGeom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rgbClr val="000000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Запустить upcycle-линейку: перешивать старые меховые изделия</a:t>
            </a:r>
            <a:endParaRPr sz="1200">
              <a:solidFill>
                <a:srgbClr val="000000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Сформировать и упаковать услугу по перешиву изделий. Инфлюэнсер-маркетинг.  Сторителлинг. Работа со сми и медиа. QR-коды, по которым можно узнать историю вещи.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IBM Plex Sans ExtraLight"/>
              <a:buAutoNum type="arabicPeriod"/>
            </a:pPr>
            <a:r>
              <a:rPr lang="ru" sz="1200">
                <a:solidFill>
                  <a:schemeClr val="dk1"/>
                </a:solidFill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Сформировать айдентику новой линейки. Новое название, брендбук, графические элементы, сайт или страница.</a:t>
            </a:r>
            <a:endParaRPr sz="1200">
              <a:solidFill>
                <a:schemeClr val="dk1"/>
              </a:solidFill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cxnSp>
        <p:nvCxnSpPr>
          <p:cNvPr id="1097" name="Google Shape;1097;p107"/>
          <p:cNvCxnSpPr>
            <a:endCxn id="1098" idx="3"/>
          </p:cNvCxnSpPr>
          <p:nvPr/>
        </p:nvCxnSpPr>
        <p:spPr>
          <a:xfrm flipH="1" rot="10800000">
            <a:off x="3856832" y="2712835"/>
            <a:ext cx="1050000" cy="6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8" name="Google Shape;1098;p107"/>
          <p:cNvSpPr/>
          <p:nvPr/>
        </p:nvSpPr>
        <p:spPr>
          <a:xfrm rot="5400000">
            <a:off x="4878632" y="2531935"/>
            <a:ext cx="418200" cy="3618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Google Shape;1103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9144000" cy="5143494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08"/>
          <p:cNvSpPr/>
          <p:nvPr/>
        </p:nvSpPr>
        <p:spPr>
          <a:xfrm>
            <a:off x="2362425" y="164307"/>
            <a:ext cx="4005300" cy="375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5" name="Google Shape;1105;p108"/>
          <p:cNvSpPr txBox="1"/>
          <p:nvPr>
            <p:ph type="title"/>
          </p:nvPr>
        </p:nvSpPr>
        <p:spPr>
          <a:xfrm>
            <a:off x="3274011" y="238711"/>
            <a:ext cx="2235300" cy="2232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ARCHIVE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106" name="Google Shape;1106;p108"/>
          <p:cNvSpPr txBox="1"/>
          <p:nvPr/>
        </p:nvSpPr>
        <p:spPr>
          <a:xfrm>
            <a:off x="4065698" y="89375"/>
            <a:ext cx="584100" cy="14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3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Google Shape;1111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1868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p109"/>
          <p:cNvSpPr/>
          <p:nvPr/>
        </p:nvSpPr>
        <p:spPr>
          <a:xfrm>
            <a:off x="2362425" y="164307"/>
            <a:ext cx="4005300" cy="375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109"/>
          <p:cNvSpPr txBox="1"/>
          <p:nvPr>
            <p:ph type="title"/>
          </p:nvPr>
        </p:nvSpPr>
        <p:spPr>
          <a:xfrm>
            <a:off x="3274011" y="238711"/>
            <a:ext cx="2235300" cy="2232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ARCHIVE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114" name="Google Shape;1114;p109"/>
          <p:cNvSpPr txBox="1"/>
          <p:nvPr/>
        </p:nvSpPr>
        <p:spPr>
          <a:xfrm>
            <a:off x="4065698" y="89375"/>
            <a:ext cx="584100" cy="14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3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26218"/>
            <a:ext cx="8848493" cy="499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p110"/>
          <p:cNvSpPr/>
          <p:nvPr/>
        </p:nvSpPr>
        <p:spPr>
          <a:xfrm>
            <a:off x="2362425" y="164307"/>
            <a:ext cx="4005300" cy="375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110"/>
          <p:cNvSpPr txBox="1"/>
          <p:nvPr>
            <p:ph type="title"/>
          </p:nvPr>
        </p:nvSpPr>
        <p:spPr>
          <a:xfrm>
            <a:off x="3274011" y="238711"/>
            <a:ext cx="2235300" cy="2232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ARCHIVE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122" name="Google Shape;1122;p110"/>
          <p:cNvSpPr txBox="1"/>
          <p:nvPr/>
        </p:nvSpPr>
        <p:spPr>
          <a:xfrm>
            <a:off x="4065698" y="89375"/>
            <a:ext cx="584100" cy="14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3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11"/>
          <p:cNvSpPr/>
          <p:nvPr/>
        </p:nvSpPr>
        <p:spPr>
          <a:xfrm>
            <a:off x="2362425" y="164307"/>
            <a:ext cx="4005300" cy="375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111"/>
          <p:cNvSpPr txBox="1"/>
          <p:nvPr>
            <p:ph type="title"/>
          </p:nvPr>
        </p:nvSpPr>
        <p:spPr>
          <a:xfrm>
            <a:off x="3274011" y="238711"/>
            <a:ext cx="2235300" cy="2232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ARCHIVE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129" name="Google Shape;1129;p111"/>
          <p:cNvSpPr txBox="1"/>
          <p:nvPr/>
        </p:nvSpPr>
        <p:spPr>
          <a:xfrm>
            <a:off x="4065698" y="89375"/>
            <a:ext cx="584100" cy="14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300"/>
          </a:p>
        </p:txBody>
      </p:sp>
      <p:pic>
        <p:nvPicPr>
          <p:cNvPr id="1130" name="Google Shape;1130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813" y="692307"/>
            <a:ext cx="2865863" cy="429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9075" y="692307"/>
            <a:ext cx="2865863" cy="429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7338" y="692312"/>
            <a:ext cx="2865850" cy="4298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112"/>
          <p:cNvSpPr/>
          <p:nvPr/>
        </p:nvSpPr>
        <p:spPr>
          <a:xfrm>
            <a:off x="2362425" y="164307"/>
            <a:ext cx="4005300" cy="375600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p112"/>
          <p:cNvSpPr txBox="1"/>
          <p:nvPr>
            <p:ph type="title"/>
          </p:nvPr>
        </p:nvSpPr>
        <p:spPr>
          <a:xfrm>
            <a:off x="3274011" y="238711"/>
            <a:ext cx="2235300" cy="2232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45675" lIns="45675" spcFirstLastPara="1" rIns="45675" wrap="square" tIns="456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ARCHIVE</a:t>
            </a:r>
            <a:endParaRPr sz="35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139" name="Google Shape;1139;p112"/>
          <p:cNvSpPr txBox="1"/>
          <p:nvPr/>
        </p:nvSpPr>
        <p:spPr>
          <a:xfrm>
            <a:off x="4065698" y="89375"/>
            <a:ext cx="584100" cy="141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300"/>
          </a:p>
        </p:txBody>
      </p:sp>
      <p:pic>
        <p:nvPicPr>
          <p:cNvPr id="1140" name="Google Shape;1140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313" y="692307"/>
            <a:ext cx="2865863" cy="429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92307"/>
            <a:ext cx="2865863" cy="429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1950" y="692300"/>
            <a:ext cx="2865850" cy="4298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13"/>
          <p:cNvSpPr txBox="1"/>
          <p:nvPr/>
        </p:nvSpPr>
        <p:spPr>
          <a:xfrm>
            <a:off x="2119650" y="1557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БРЕНД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148" name="Google Shape;1148;p113"/>
          <p:cNvSpPr txBox="1"/>
          <p:nvPr/>
        </p:nvSpPr>
        <p:spPr>
          <a:xfrm>
            <a:off x="311700" y="1064725"/>
            <a:ext cx="8520600" cy="25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Расскажите о вашем бренде</a:t>
            </a:r>
            <a:endParaRPr sz="12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149" name="Google Shape;1149;p113"/>
          <p:cNvSpPr txBox="1"/>
          <p:nvPr/>
        </p:nvSpPr>
        <p:spPr>
          <a:xfrm>
            <a:off x="311700" y="3939050"/>
            <a:ext cx="8520600" cy="9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Пример: Бренд_________На рынке более 10 лет. Производит и продает спецодежду (летнюю, зимнюю, трикотажные изделия). Изготавливаем одежду под заказ. </a:t>
            </a: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Нас выбирают экономные люди, местные жители нашего города, за </a:t>
            </a: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качественные изделия из носких тканей, </a:t>
            </a: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близость к дому и производство в иваново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7" name="Google Shape;327;p60"/>
          <p:cNvCxnSpPr/>
          <p:nvPr/>
        </p:nvCxnSpPr>
        <p:spPr>
          <a:xfrm rot="10800000">
            <a:off x="2432851" y="3080669"/>
            <a:ext cx="8076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28" name="Google Shape;328;p60"/>
          <p:cNvCxnSpPr/>
          <p:nvPr/>
        </p:nvCxnSpPr>
        <p:spPr>
          <a:xfrm rot="10800000">
            <a:off x="5671254" y="3080669"/>
            <a:ext cx="9624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29" name="Google Shape;329;p60"/>
          <p:cNvSpPr/>
          <p:nvPr/>
        </p:nvSpPr>
        <p:spPr>
          <a:xfrm>
            <a:off x="423671" y="929386"/>
            <a:ext cx="8370600" cy="13962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p60"/>
          <p:cNvSpPr txBox="1"/>
          <p:nvPr/>
        </p:nvSpPr>
        <p:spPr>
          <a:xfrm>
            <a:off x="964329" y="2484921"/>
            <a:ext cx="720600" cy="5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СООБЩЕНИЕ</a:t>
            </a:r>
            <a:endParaRPr/>
          </a:p>
        </p:txBody>
      </p:sp>
      <p:sp>
        <p:nvSpPr>
          <p:cNvPr id="331" name="Google Shape;331;p60"/>
          <p:cNvSpPr txBox="1"/>
          <p:nvPr/>
        </p:nvSpPr>
        <p:spPr>
          <a:xfrm>
            <a:off x="661574" y="1224020"/>
            <a:ext cx="80694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IBM Plex Sans Light"/>
              <a:buNone/>
            </a:pPr>
            <a:r>
              <a:rPr b="0" i="0" lang="ru" sz="26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СОВРЕМЕННЫЙ МОДНЫЙ ПРОДУКТ</a:t>
            </a:r>
            <a:r>
              <a:rPr lang="ru" sz="2600">
                <a:latin typeface="IBM Plex Sans Light"/>
                <a:ea typeface="IBM Plex Sans Light"/>
                <a:cs typeface="IBM Plex Sans Light"/>
                <a:sym typeface="IBM Plex Sans Light"/>
              </a:rPr>
              <a:t> ИМЕЕТ </a:t>
            </a:r>
            <a:endParaRPr sz="26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IBM Plex Sans Light"/>
              <a:buNone/>
            </a:pPr>
            <a:r>
              <a:rPr lang="ru" sz="2600">
                <a:latin typeface="IBM Plex Sans Light"/>
                <a:ea typeface="IBM Plex Sans Light"/>
                <a:cs typeface="IBM Plex Sans Light"/>
                <a:sym typeface="IBM Plex Sans Light"/>
              </a:rPr>
              <a:t>ГИБРИДНУЮ ПРИРОДУ</a:t>
            </a:r>
            <a:endParaRPr/>
          </a:p>
        </p:txBody>
      </p:sp>
      <p:sp>
        <p:nvSpPr>
          <p:cNvPr id="332" name="Google Shape;332;p60"/>
          <p:cNvSpPr txBox="1"/>
          <p:nvPr/>
        </p:nvSpPr>
        <p:spPr>
          <a:xfrm>
            <a:off x="1547734" y="3219225"/>
            <a:ext cx="18165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ВЕЩЬ </a:t>
            </a:r>
            <a:endParaRPr/>
          </a:p>
        </p:txBody>
      </p:sp>
      <p:sp>
        <p:nvSpPr>
          <p:cNvPr id="333" name="Google Shape;333;p60"/>
          <p:cNvSpPr txBox="1"/>
          <p:nvPr/>
        </p:nvSpPr>
        <p:spPr>
          <a:xfrm>
            <a:off x="909218" y="4099061"/>
            <a:ext cx="79416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Чтобы выделиться в шуме, нужно уметь создавать талантливое сообщение. Чтобы удержать главную валюту – человеческое внимание – нужно постоянно рассказывать истории. Современный модный бренд – это телесериал. </a:t>
            </a: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Бренд будущего</a:t>
            </a: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– </a:t>
            </a: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будет рассказывать историю в том числе в гибридной реальности (AR, VR, XR).</a:t>
            </a:r>
            <a:endParaRPr/>
          </a:p>
        </p:txBody>
      </p:sp>
      <p:sp>
        <p:nvSpPr>
          <p:cNvPr id="334" name="Google Shape;334;p60"/>
          <p:cNvSpPr txBox="1"/>
          <p:nvPr/>
        </p:nvSpPr>
        <p:spPr>
          <a:xfrm>
            <a:off x="6713250" y="2484375"/>
            <a:ext cx="10071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ОБРАЗ В КИБЕР ПРОСТРАНСТВЕ </a:t>
            </a:r>
            <a:endParaRPr/>
          </a:p>
        </p:txBody>
      </p:sp>
      <p:sp>
        <p:nvSpPr>
          <p:cNvPr id="335" name="Google Shape;335;p60"/>
          <p:cNvSpPr txBox="1"/>
          <p:nvPr/>
        </p:nvSpPr>
        <p:spPr>
          <a:xfrm>
            <a:off x="7335349" y="3371625"/>
            <a:ext cx="18165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ВЕЩЬ </a:t>
            </a:r>
            <a:endParaRPr/>
          </a:p>
        </p:txBody>
      </p:sp>
      <p:sp>
        <p:nvSpPr>
          <p:cNvPr id="336" name="Google Shape;336;p60"/>
          <p:cNvSpPr txBox="1"/>
          <p:nvPr/>
        </p:nvSpPr>
        <p:spPr>
          <a:xfrm>
            <a:off x="903521" y="346734"/>
            <a:ext cx="7436100" cy="3861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2F9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FF2F92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Профицит и конкуренция повысили значимость креативного труда и сделали образ частью продукта</a:t>
            </a:r>
            <a:endParaRPr/>
          </a:p>
        </p:txBody>
      </p:sp>
      <p:sp>
        <p:nvSpPr>
          <p:cNvPr id="337" name="Google Shape;337;p60"/>
          <p:cNvSpPr txBox="1"/>
          <p:nvPr/>
        </p:nvSpPr>
        <p:spPr>
          <a:xfrm>
            <a:off x="3408675" y="2790625"/>
            <a:ext cx="2704800" cy="5640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2F92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F92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FF2F92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РОЛЬ ИНФОРМАЦИИ РАСТЕТ, </a:t>
            </a:r>
            <a:br>
              <a:rPr b="0" i="0" lang="ru" sz="1200" u="none" cap="none" strike="noStrike">
                <a:solidFill>
                  <a:srgbClr val="FF2F92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b="0" i="0" lang="ru" sz="1200" u="none" cap="none" strike="noStrike">
                <a:solidFill>
                  <a:srgbClr val="FF2F92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РАСТЕТ И ЕЕ КОЛИЧЕСТВО</a:t>
            </a:r>
            <a:endParaRPr/>
          </a:p>
        </p:txBody>
      </p:sp>
      <p:sp>
        <p:nvSpPr>
          <p:cNvPr id="338" name="Google Shape;338;p60"/>
          <p:cNvSpPr/>
          <p:nvPr/>
        </p:nvSpPr>
        <p:spPr>
          <a:xfrm>
            <a:off x="838199" y="2292652"/>
            <a:ext cx="1575900" cy="1575900"/>
          </a:xfrm>
          <a:prstGeom prst="ellipse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9" name="Google Shape;339;p60"/>
          <p:cNvCxnSpPr/>
          <p:nvPr/>
        </p:nvCxnSpPr>
        <p:spPr>
          <a:xfrm flipH="1">
            <a:off x="1186225" y="2707286"/>
            <a:ext cx="899100" cy="8991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40" name="Google Shape;340;p60"/>
          <p:cNvSpPr/>
          <p:nvPr/>
        </p:nvSpPr>
        <p:spPr>
          <a:xfrm flipH="1" rot="5400000">
            <a:off x="3190902" y="2963569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1" name="Google Shape;341;p60"/>
          <p:cNvSpPr/>
          <p:nvPr/>
        </p:nvSpPr>
        <p:spPr>
          <a:xfrm>
            <a:off x="6559892" y="2368852"/>
            <a:ext cx="1575900" cy="1575900"/>
          </a:xfrm>
          <a:prstGeom prst="ellipse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2" name="Google Shape;342;p60"/>
          <p:cNvCxnSpPr/>
          <p:nvPr/>
        </p:nvCxnSpPr>
        <p:spPr>
          <a:xfrm flipH="1">
            <a:off x="7024659" y="2783486"/>
            <a:ext cx="899100" cy="8991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43" name="Google Shape;343;p60"/>
          <p:cNvSpPr/>
          <p:nvPr/>
        </p:nvSpPr>
        <p:spPr>
          <a:xfrm flipH="1" rot="5400000">
            <a:off x="6425311" y="2963569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4" name="Google Shape;344;p60"/>
          <p:cNvCxnSpPr/>
          <p:nvPr/>
        </p:nvCxnSpPr>
        <p:spPr>
          <a:xfrm>
            <a:off x="1404600" y="1722520"/>
            <a:ext cx="65886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45" name="Google Shape;345;p60"/>
          <p:cNvSpPr txBox="1"/>
          <p:nvPr/>
        </p:nvSpPr>
        <p:spPr>
          <a:xfrm>
            <a:off x="3697425" y="2517450"/>
            <a:ext cx="2000700" cy="3525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ЭКОНОМИКА ВНИМАНИЯ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14"/>
          <p:cNvSpPr txBox="1"/>
          <p:nvPr/>
        </p:nvSpPr>
        <p:spPr>
          <a:xfrm>
            <a:off x="2119650" y="1557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ПРОДУКТ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155" name="Google Shape;1155;p114"/>
          <p:cNvSpPr txBox="1"/>
          <p:nvPr/>
        </p:nvSpPr>
        <p:spPr>
          <a:xfrm>
            <a:off x="311700" y="1064725"/>
            <a:ext cx="8520600" cy="25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Расскажите о вашем </a:t>
            </a: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продукте и добавьте фото</a:t>
            </a:r>
            <a:endParaRPr sz="12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15"/>
          <p:cNvSpPr txBox="1"/>
          <p:nvPr/>
        </p:nvSpPr>
        <p:spPr>
          <a:xfrm>
            <a:off x="2119650" y="231975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ЦЕННОСТИ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  <p:sp>
        <p:nvSpPr>
          <p:cNvPr id="1161" name="Google Shape;1161;p115"/>
          <p:cNvSpPr txBox="1"/>
          <p:nvPr/>
        </p:nvSpPr>
        <p:spPr>
          <a:xfrm>
            <a:off x="311700" y="1369525"/>
            <a:ext cx="8520600" cy="32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u="sng">
                <a:latin typeface="IBM Plex Sans Light"/>
                <a:ea typeface="IBM Plex Sans Light"/>
                <a:cs typeface="IBM Plex Sans Light"/>
                <a:sym typeface="IBM Plex Sans Light"/>
              </a:rPr>
              <a:t>ПРОРАБОТКА ЦЕННОСТНОГО ЯДРА</a:t>
            </a:r>
            <a:endParaRPr sz="1200" u="sng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Детализируем портрет целевой аудитории. Наша задача — отойти от абстрактных категорий и прописать конкретного человека. Представьте, где живет ваш клиент, какую музыку слушает и какие фильмы смотрит, в какие заведения ходит, о чём мечтает. 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Если это несколько разных групп, важно понять ,что связывает их между  собой и как они соприкасаются с вами? </a:t>
            </a:r>
            <a:b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b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Для того, чтобы более четко описать ценностное ядро, предлагаем вам поработать со следующими страницами гайда:   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116"/>
          <p:cNvSpPr txBox="1"/>
          <p:nvPr/>
        </p:nvSpPr>
        <p:spPr>
          <a:xfrm>
            <a:off x="160725" y="826025"/>
            <a:ext cx="429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ДА</a:t>
            </a:r>
            <a:r>
              <a:rPr lang="ru" sz="260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 sz="2600">
              <a:solidFill>
                <a:srgbClr val="00000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167" name="Google Shape;1167;p116"/>
          <p:cNvSpPr txBox="1"/>
          <p:nvPr/>
        </p:nvSpPr>
        <p:spPr>
          <a:xfrm>
            <a:off x="4753150" y="941525"/>
            <a:ext cx="4224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НЕТ </a:t>
            </a:r>
            <a:endParaRPr sz="22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cxnSp>
        <p:nvCxnSpPr>
          <p:cNvPr id="1168" name="Google Shape;1168;p116"/>
          <p:cNvCxnSpPr>
            <a:endCxn id="1169" idx="0"/>
          </p:cNvCxnSpPr>
          <p:nvPr/>
        </p:nvCxnSpPr>
        <p:spPr>
          <a:xfrm flipH="1">
            <a:off x="4568425" y="952600"/>
            <a:ext cx="31200" cy="3082800"/>
          </a:xfrm>
          <a:prstGeom prst="straightConnector1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69" name="Google Shape;1169;p116"/>
          <p:cNvSpPr txBox="1"/>
          <p:nvPr/>
        </p:nvSpPr>
        <p:spPr>
          <a:xfrm>
            <a:off x="326575" y="4035400"/>
            <a:ext cx="8483700" cy="12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Детализируем портрет целевой аудитории. Наша задача — отойти от абстрактных категорий и прописать конкретного человека. Пропишите места/вещи/музыку/мероприятия/интересы/хобби/etc которые точно свойственны или наоборот не свойственны вашей целевой аудитории.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Если это несколько разных групп, важно понять ,что связывает их между  собой и как они соприкасаются с вами? 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170" name="Google Shape;1170;p116"/>
          <p:cNvSpPr txBox="1"/>
          <p:nvPr/>
        </p:nvSpPr>
        <p:spPr>
          <a:xfrm>
            <a:off x="2129600" y="205350"/>
            <a:ext cx="4904700" cy="5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ЦЕННОСТИ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17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Light"/>
                <a:ea typeface="IBM Plex Sans Light"/>
                <a:cs typeface="IBM Plex Sans Light"/>
                <a:sym typeface="IBM Plex Sans Light"/>
              </a:rPr>
              <a:t>ПОРТРЕТ ЦЕЛЕВОЙ АУДИТОРИИ</a:t>
            </a:r>
            <a:endParaRPr sz="38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176" name="Google Shape;1176;p117"/>
          <p:cNvSpPr txBox="1"/>
          <p:nvPr/>
        </p:nvSpPr>
        <p:spPr>
          <a:xfrm>
            <a:off x="311700" y="1000075"/>
            <a:ext cx="8520600" cy="11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На основе ценностей из предыдущего слайда предлагаем прописать портрет целевой аудитории. </a:t>
            </a:r>
            <a:r>
              <a:rPr lang="ru" sz="1200">
                <a:highlight>
                  <a:srgbClr val="FFFFFF"/>
                </a:highlight>
                <a:latin typeface="IBM Plex Sans Light"/>
                <a:ea typeface="IBM Plex Sans Light"/>
                <a:cs typeface="IBM Plex Sans Light"/>
                <a:sym typeface="IBM Plex Sans Light"/>
              </a:rPr>
              <a:t>Расскажите о ваших клиентах: кто это? чем занимается? какие интересы? какие боли? где проводит время? какие инфоканалы смотрит/читает? какой материальный доход? </a:t>
            </a:r>
            <a:endParaRPr sz="1200">
              <a:highlight>
                <a:srgbClr val="FFFFFF"/>
              </a:highlight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Какие отношения с каждым сегментом аудитории: как/куда/в какой канал продаж каждый интегрирован?</a:t>
            </a:r>
            <a:endParaRPr sz="12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Насколько дорог и важен каждый из сегментов</a:t>
            </a:r>
            <a:r>
              <a:rPr lang="ru" sz="1200">
                <a:highlight>
                  <a:srgbClr val="FFFFFF"/>
                </a:highlight>
                <a:latin typeface="IBM Plex Sans Light"/>
                <a:ea typeface="IBM Plex Sans Light"/>
                <a:cs typeface="IBM Plex Sans Light"/>
                <a:sym typeface="IBM Plex Sans Light"/>
              </a:rPr>
              <a:t>. </a:t>
            </a:r>
            <a:r>
              <a:rPr lang="ru" sz="1200">
                <a:highlight>
                  <a:srgbClr val="FFFFFF"/>
                </a:highlight>
                <a:latin typeface="IBM Plex Sans Light"/>
                <a:ea typeface="IBM Plex Sans Light"/>
                <a:cs typeface="IBM Plex Sans Light"/>
                <a:sym typeface="IBM Plex Sans Light"/>
              </a:rPr>
              <a:t>Рекомендуем описать 3 сегмента с возрастным диапазоном не более 5 лет. Можно описать реальных людей/ваших знакомых/себя.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66666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177" name="Google Shape;1177;p117"/>
          <p:cNvSpPr txBox="1"/>
          <p:nvPr/>
        </p:nvSpPr>
        <p:spPr>
          <a:xfrm>
            <a:off x="408750" y="2560225"/>
            <a:ext cx="8254800" cy="2026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18"/>
          <p:cNvSpPr txBox="1"/>
          <p:nvPr>
            <p:ph idx="1" type="body"/>
          </p:nvPr>
        </p:nvSpPr>
        <p:spPr>
          <a:xfrm>
            <a:off x="520675" y="1411675"/>
            <a:ext cx="8149200" cy="32322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BM Plex Sans Light"/>
              <a:buChar char="●"/>
            </a:pPr>
            <a:r>
              <a:rPr lang="ru" sz="13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Покупатели онлайн и офлайн</a:t>
            </a:r>
            <a:endParaRPr sz="13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BM Plex Sans Light"/>
              <a:buChar char="●"/>
            </a:pPr>
            <a:r>
              <a:rPr lang="ru" sz="13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Социальные сети бренда и конкурентов</a:t>
            </a:r>
            <a:endParaRPr sz="13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BM Plex Sans Light"/>
              <a:buChar char="●"/>
            </a:pPr>
            <a:r>
              <a:rPr lang="ru" sz="13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Email-рассылки</a:t>
            </a:r>
            <a:endParaRPr sz="13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BM Plex Sans Light"/>
              <a:buChar char="●"/>
            </a:pPr>
            <a:r>
              <a:rPr lang="ru" sz="13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Мероприятия (свои и конкурентов)</a:t>
            </a:r>
            <a:endParaRPr sz="13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BM Plex Sans Light"/>
              <a:buChar char="●"/>
            </a:pPr>
            <a:r>
              <a:rPr lang="ru" sz="13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Блоги и форумы</a:t>
            </a:r>
            <a:endParaRPr sz="13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111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IBM Plex Sans Light"/>
              <a:buChar char="●"/>
            </a:pPr>
            <a:r>
              <a:rPr lang="ru" sz="1300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Личное окружение (ваши друзья и знакомые друзей)</a:t>
            </a:r>
            <a:endParaRPr sz="7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183" name="Google Shape;1183;p118"/>
          <p:cNvSpPr txBox="1"/>
          <p:nvPr/>
        </p:nvSpPr>
        <p:spPr>
          <a:xfrm>
            <a:off x="2119650" y="155775"/>
            <a:ext cx="49047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ExtraLight"/>
                <a:ea typeface="IBM Plex Sans ExtraLight"/>
                <a:cs typeface="IBM Plex Sans ExtraLight"/>
                <a:sym typeface="IBM Plex Sans ExtraLight"/>
              </a:rPr>
              <a:t>ГДЕ ИСКАТЬ?</a:t>
            </a:r>
            <a:endParaRPr sz="3800">
              <a:latin typeface="IBM Plex Sans ExtraLight"/>
              <a:ea typeface="IBM Plex Sans ExtraLight"/>
              <a:cs typeface="IBM Plex Sans ExtraLight"/>
              <a:sym typeface="IBM Plex Sans ExtraLigh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p119"/>
          <p:cNvSpPr txBox="1"/>
          <p:nvPr/>
        </p:nvSpPr>
        <p:spPr>
          <a:xfrm>
            <a:off x="311700" y="368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latin typeface="IBM Plex Sans Light"/>
                <a:ea typeface="IBM Plex Sans Light"/>
                <a:cs typeface="IBM Plex Sans Light"/>
                <a:sym typeface="IBM Plex Sans Light"/>
              </a:rPr>
              <a:t>ВАША ПОЗИЦИЯ И ФИШКИ. ЧЕМ ВЫ ОТЛИЧАЕТЕСЬ НА РЫНКЕ?</a:t>
            </a:r>
            <a:endParaRPr sz="21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189" name="Google Shape;1189;p119"/>
          <p:cNvSpPr txBox="1"/>
          <p:nvPr/>
        </p:nvSpPr>
        <p:spPr>
          <a:xfrm>
            <a:off x="408750" y="3916025"/>
            <a:ext cx="8254800" cy="9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FFFF"/>
                </a:highlight>
                <a:latin typeface="IBM Plex Sans Light"/>
                <a:ea typeface="IBM Plex Sans Light"/>
                <a:cs typeface="IBM Plex Sans Light"/>
                <a:sym typeface="IBM Plex Sans Light"/>
              </a:rPr>
              <a:t>Пример: 1. Лимитированные коллекции,которые создаём сами, а не копируем с импортных производителей. 2. Используем качественное сырье премиум класса «пенье».3. Качественный пошив и тщательный контроль готовой продукции (ОТК). 4. Всю готовую продукцию отпариваем,придавая ей товарный вид (ВТО) 5. Вещи стоят дешевле, чем аналогичные у производителей Турции и Италии.</a:t>
            </a:r>
            <a:endParaRPr sz="1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190" name="Google Shape;1190;p119"/>
          <p:cNvSpPr txBox="1"/>
          <p:nvPr/>
        </p:nvSpPr>
        <p:spPr>
          <a:xfrm>
            <a:off x="408750" y="921975"/>
            <a:ext cx="8254800" cy="2896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20"/>
          <p:cNvSpPr txBox="1"/>
          <p:nvPr/>
        </p:nvSpPr>
        <p:spPr>
          <a:xfrm>
            <a:off x="68950" y="229550"/>
            <a:ext cx="900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Light"/>
                <a:ea typeface="IBM Plex Sans Light"/>
                <a:cs typeface="IBM Plex Sans Light"/>
                <a:sym typeface="IBM Plex Sans Light"/>
              </a:rPr>
              <a:t>ВИЗУАЛИЗАЦИЯ НАСТРОЕНИЯ МАРКИ</a:t>
            </a:r>
            <a:endParaRPr sz="38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196" name="Google Shape;1196;p120"/>
          <p:cNvSpPr txBox="1"/>
          <p:nvPr/>
        </p:nvSpPr>
        <p:spPr>
          <a:xfrm>
            <a:off x="311700" y="863550"/>
            <a:ext cx="85206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Добавьте визуальные материалы, попадающие в атмосферу вашего бренда. Совет: не сосредотачивайтесь на фешн-съемках и работах ваших конкурентов, смотрите шире, ищете опоры в кинематографе и других визуальных искусствах. </a:t>
            </a:r>
            <a:b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p121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Light"/>
                <a:ea typeface="IBM Plex Sans Light"/>
                <a:cs typeface="IBM Plex Sans Light"/>
                <a:sym typeface="IBM Plex Sans Light"/>
              </a:rPr>
              <a:t>ОПИСАНИЕ УТП: МОЗГОВОЙ ШТУРМ</a:t>
            </a:r>
            <a:endParaRPr sz="38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202" name="Google Shape;1202;p121"/>
          <p:cNvSpPr txBox="1"/>
          <p:nvPr/>
        </p:nvSpPr>
        <p:spPr>
          <a:xfrm>
            <a:off x="311700" y="1046000"/>
            <a:ext cx="8397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На этом этапе наша задача свести всё описанное к одной емкой формулировке: «туфли-лодочки, в которых можно танцевать», «нижнее белье для женщин всех возрастов и размеров», «одежда для юных бунтарей с высказыванием о социальных и политических проблемах». 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Итак, ваш вариант: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122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Light"/>
                <a:ea typeface="IBM Plex Sans Light"/>
                <a:cs typeface="IBM Plex Sans Light"/>
                <a:sym typeface="IBM Plex Sans Light"/>
              </a:rPr>
              <a:t>ЦЕЛИ КОМПАНИИ</a:t>
            </a:r>
            <a:endParaRPr sz="38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208" name="Google Shape;1208;p122"/>
          <p:cNvSpPr txBox="1"/>
          <p:nvPr/>
        </p:nvSpPr>
        <p:spPr>
          <a:xfrm>
            <a:off x="311700" y="1046000"/>
            <a:ext cx="8397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Опишите цели вашей компании на ближайшее время: конкретные, измеримые, достижимые, значимые и ограниченные по времени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123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>
                <a:latin typeface="IBM Plex Sans Light"/>
                <a:ea typeface="IBM Plex Sans Light"/>
                <a:cs typeface="IBM Plex Sans Light"/>
                <a:sym typeface="IBM Plex Sans Light"/>
              </a:rPr>
              <a:t>АЛГОРИТМ ДЕЙСТВИЙ</a:t>
            </a:r>
            <a:endParaRPr sz="3800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1214" name="Google Shape;1214;p123"/>
          <p:cNvSpPr txBox="1"/>
          <p:nvPr/>
        </p:nvSpPr>
        <p:spPr>
          <a:xfrm>
            <a:off x="311700" y="1046000"/>
            <a:ext cx="8397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BM Plex Sans Light"/>
              <a:buAutoNum type="arabicPeriod"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Мы пришлем презентацию на почту.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BM Plex Sans Light"/>
              <a:buAutoNum type="arabicPeriod"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Скопировать презентацию отдельным файлом.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BM Plex Sans Light"/>
              <a:buAutoNum type="arabicPeriod"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Заполнить слайды по своей компании, по возможности, до 28 апреля. 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BM Plex Sans Light"/>
              <a:buAutoNum type="arabicPeriod"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Прислать на почту  </a:t>
            </a:r>
            <a:r>
              <a:rPr lang="ru" sz="1200" u="sng">
                <a:latin typeface="IBM Plex Sans Light"/>
                <a:ea typeface="IBM Plex Sans Light"/>
                <a:cs typeface="IBM Plex Sans Light"/>
                <a:sym typeface="IBM Plex Sans Light"/>
                <a:hlinkClick r:id="rId3"/>
              </a:rPr>
              <a:t>institute@be-in.ru</a:t>
            </a: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 ссылку на свою презентацию.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BM Plex Sans Light"/>
              <a:buAutoNum type="arabicPeriod"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Профильные специалисты оставят комментарии по брендбуку.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IBM Plex Sans Light"/>
              <a:buAutoNum type="arabicPeriod"/>
            </a:pPr>
            <a:r>
              <a:rPr lang="ru" sz="1200">
                <a:latin typeface="IBM Plex Sans Light"/>
                <a:ea typeface="IBM Plex Sans Light"/>
                <a:cs typeface="IBM Plex Sans Light"/>
                <a:sym typeface="IBM Plex Sans Light"/>
              </a:rPr>
              <a:t>Подписаться на чат в Вотсапе (</a:t>
            </a:r>
            <a:r>
              <a:rPr lang="ru" sz="1200" u="sng">
                <a:solidFill>
                  <a:schemeClr val="hlink"/>
                </a:solidFill>
                <a:latin typeface="IBM Plex Sans Light"/>
                <a:ea typeface="IBM Plex Sans Light"/>
                <a:cs typeface="IBM Plex Sans Light"/>
                <a:sym typeface="IBM Plex Sans Light"/>
                <a:hlinkClick r:id="rId4"/>
              </a:rPr>
              <a:t>https://chat.whatsapp.com/JaPnTN4K0HPHO9Lj3EHSFY</a:t>
            </a:r>
            <a:r>
              <a:rPr lang="ru" sz="12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), где будем размещать все новости о встречах</a:t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ein_new_new_10.png" id="350" name="Google Shape;35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21290" y="10075"/>
            <a:ext cx="9144000" cy="387829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1"/>
          <p:cNvSpPr txBox="1"/>
          <p:nvPr/>
        </p:nvSpPr>
        <p:spPr>
          <a:xfrm>
            <a:off x="2315725" y="2017626"/>
            <a:ext cx="4343400" cy="84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СХЕМА ФУНКЦИОНИРОВАНИЯ СОВРЕМЕННОГО МОДНОГО ПРОДУКТА. СИМВОЛИЧЕСКАЯ ЦЕННОСТЬ ВЛИЯЕТ НА РЕАЛЬНУЮ ЦЕНУ ВЕЩЕЙ И НАШ ВЫБОР.</a:t>
            </a:r>
            <a:endParaRPr/>
          </a:p>
        </p:txBody>
      </p:sp>
      <p:sp>
        <p:nvSpPr>
          <p:cNvPr id="352" name="Google Shape;352;p61"/>
          <p:cNvSpPr/>
          <p:nvPr/>
        </p:nvSpPr>
        <p:spPr>
          <a:xfrm>
            <a:off x="80740" y="1761472"/>
            <a:ext cx="2205300" cy="10767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61"/>
          <p:cNvSpPr txBox="1"/>
          <p:nvPr/>
        </p:nvSpPr>
        <p:spPr>
          <a:xfrm>
            <a:off x="844111" y="2172828"/>
            <a:ext cx="582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/>
          </a:p>
        </p:txBody>
      </p:sp>
      <p:cxnSp>
        <p:nvCxnSpPr>
          <p:cNvPr id="354" name="Google Shape;354;p61"/>
          <p:cNvCxnSpPr/>
          <p:nvPr/>
        </p:nvCxnSpPr>
        <p:spPr>
          <a:xfrm>
            <a:off x="2527626" y="2329085"/>
            <a:ext cx="41736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5" name="Google Shape;355;p61"/>
          <p:cNvCxnSpPr/>
          <p:nvPr/>
        </p:nvCxnSpPr>
        <p:spPr>
          <a:xfrm>
            <a:off x="2527626" y="2546570"/>
            <a:ext cx="41736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dashDot"/>
            <a:miter lim="400000"/>
            <a:headEnd len="sm" w="sm" type="none"/>
            <a:tailEnd len="sm" w="sm" type="none"/>
          </a:ln>
        </p:spPr>
      </p:cxnSp>
      <p:cxnSp>
        <p:nvCxnSpPr>
          <p:cNvPr id="356" name="Google Shape;356;p61"/>
          <p:cNvCxnSpPr/>
          <p:nvPr/>
        </p:nvCxnSpPr>
        <p:spPr>
          <a:xfrm>
            <a:off x="2527626" y="2773302"/>
            <a:ext cx="41736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7" name="Google Shape;357;p61"/>
          <p:cNvSpPr txBox="1"/>
          <p:nvPr/>
        </p:nvSpPr>
        <p:spPr>
          <a:xfrm>
            <a:off x="271075" y="4371650"/>
            <a:ext cx="8682000" cy="636300"/>
          </a:xfrm>
          <a:prstGeom prst="rect">
            <a:avLst/>
          </a:prstGeom>
          <a:noFill/>
          <a:ln cap="flat" cmpd="sng" w="9525">
            <a:solidFill>
              <a:srgbClr val="FF007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500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КОНКУРЕНТОСПОСОБНАЯ</a:t>
            </a:r>
            <a:r>
              <a:rPr b="0" i="0" lang="ru" sz="1500" u="none" cap="none" strike="noStrike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ЭКОСИСТЕМА ПОСТИНДУСТРИАЛЬНОГО ОБЩЕСТВА</a:t>
            </a:r>
            <a:r>
              <a:rPr lang="ru" sz="1500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(2020)</a:t>
            </a:r>
            <a:r>
              <a:rPr b="0" i="0" lang="ru" sz="1500" u="none" cap="none" strike="noStrike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= КРЕАТИВНАЯ ИНДУСТРИЯ + ИНДУСТРИЯ ПРОИЗВОДСТВА</a:t>
            </a:r>
            <a:endParaRPr sz="1700">
              <a:solidFill>
                <a:srgbClr val="FF0074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t/>
            </a:r>
            <a:endParaRPr b="0" i="0" sz="1500" u="none" cap="none" strike="noStrike">
              <a:solidFill>
                <a:srgbClr val="FF0074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cxnSp>
        <p:nvCxnSpPr>
          <p:cNvPr id="358" name="Google Shape;358;p61"/>
          <p:cNvCxnSpPr/>
          <p:nvPr/>
        </p:nvCxnSpPr>
        <p:spPr>
          <a:xfrm rot="10800000">
            <a:off x="4553600" y="3570269"/>
            <a:ext cx="7047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59" name="Google Shape;359;p61"/>
          <p:cNvSpPr/>
          <p:nvPr/>
        </p:nvSpPr>
        <p:spPr>
          <a:xfrm>
            <a:off x="1672398" y="3140783"/>
            <a:ext cx="3086400" cy="8238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61"/>
          <p:cNvSpPr txBox="1"/>
          <p:nvPr/>
        </p:nvSpPr>
        <p:spPr>
          <a:xfrm>
            <a:off x="2069083" y="3440427"/>
            <a:ext cx="23073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МАТЕРИАЛЬНЫЙ ПРОДУКТ </a:t>
            </a:r>
            <a:endParaRPr/>
          </a:p>
        </p:txBody>
      </p:sp>
      <p:sp>
        <p:nvSpPr>
          <p:cNvPr id="361" name="Google Shape;361;p61"/>
          <p:cNvSpPr/>
          <p:nvPr/>
        </p:nvSpPr>
        <p:spPr>
          <a:xfrm>
            <a:off x="7841626" y="1243770"/>
            <a:ext cx="432731" cy="622242"/>
          </a:xfrm>
          <a:custGeom>
            <a:rect b="b" l="l" r="r" t="t"/>
            <a:pathLst>
              <a:path extrusionOk="0" h="21600" w="19532">
                <a:moveTo>
                  <a:pt x="18941" y="21600"/>
                </a:moveTo>
                <a:cubicBezTo>
                  <a:pt x="21600" y="13670"/>
                  <a:pt x="15286" y="6470"/>
                  <a:pt x="0" y="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1"/>
          <p:cNvSpPr/>
          <p:nvPr/>
        </p:nvSpPr>
        <p:spPr>
          <a:xfrm>
            <a:off x="5277858" y="763837"/>
            <a:ext cx="3006900" cy="9330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/>
          </a:p>
        </p:txBody>
      </p:sp>
      <p:sp>
        <p:nvSpPr>
          <p:cNvPr id="363" name="Google Shape;363;p61"/>
          <p:cNvSpPr txBox="1"/>
          <p:nvPr/>
        </p:nvSpPr>
        <p:spPr>
          <a:xfrm>
            <a:off x="5897935" y="1065286"/>
            <a:ext cx="16809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РАСПРОСТРАНЕНИЕ</a:t>
            </a:r>
            <a:endParaRPr/>
          </a:p>
        </p:txBody>
      </p:sp>
      <p:cxnSp>
        <p:nvCxnSpPr>
          <p:cNvPr id="364" name="Google Shape;364;p61"/>
          <p:cNvCxnSpPr/>
          <p:nvPr/>
        </p:nvCxnSpPr>
        <p:spPr>
          <a:xfrm rot="10800000">
            <a:off x="4591700" y="1228924"/>
            <a:ext cx="6285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65" name="Google Shape;365;p61"/>
          <p:cNvSpPr/>
          <p:nvPr/>
        </p:nvSpPr>
        <p:spPr>
          <a:xfrm flipH="1" rot="5400000">
            <a:off x="5027363" y="1096716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6" name="Google Shape;366;p61"/>
          <p:cNvSpPr/>
          <p:nvPr/>
        </p:nvSpPr>
        <p:spPr>
          <a:xfrm>
            <a:off x="1365527" y="784369"/>
            <a:ext cx="3348600" cy="8238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61"/>
          <p:cNvSpPr txBox="1"/>
          <p:nvPr/>
        </p:nvSpPr>
        <p:spPr>
          <a:xfrm>
            <a:off x="1966201" y="1039349"/>
            <a:ext cx="21693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ВИРТУАЛЬНЫЙ ПРОДУКТ </a:t>
            </a:r>
            <a:endParaRPr/>
          </a:p>
        </p:txBody>
      </p:sp>
      <p:sp>
        <p:nvSpPr>
          <p:cNvPr id="368" name="Google Shape;368;p61"/>
          <p:cNvSpPr/>
          <p:nvPr/>
        </p:nvSpPr>
        <p:spPr>
          <a:xfrm>
            <a:off x="7795955" y="2758169"/>
            <a:ext cx="480204" cy="480204"/>
          </a:xfrm>
          <a:custGeom>
            <a:rect b="b" l="l" r="r" t="t"/>
            <a:pathLst>
              <a:path extrusionOk="0" h="20419" w="20419">
                <a:moveTo>
                  <a:pt x="20250" y="0"/>
                </a:moveTo>
                <a:cubicBezTo>
                  <a:pt x="21600" y="14850"/>
                  <a:pt x="14850" y="21600"/>
                  <a:pt x="0" y="2025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61"/>
          <p:cNvSpPr/>
          <p:nvPr/>
        </p:nvSpPr>
        <p:spPr>
          <a:xfrm>
            <a:off x="941082" y="2855093"/>
            <a:ext cx="617541" cy="628452"/>
          </a:xfrm>
          <a:custGeom>
            <a:rect b="b" l="l" r="r" t="t"/>
            <a:pathLst>
              <a:path extrusionOk="0" h="21600" w="21225">
                <a:moveTo>
                  <a:pt x="15" y="0"/>
                </a:moveTo>
                <a:cubicBezTo>
                  <a:pt x="-375" y="11513"/>
                  <a:pt x="6695" y="18713"/>
                  <a:pt x="21225" y="2160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61"/>
          <p:cNvSpPr/>
          <p:nvPr/>
        </p:nvSpPr>
        <p:spPr>
          <a:xfrm flipH="1" rot="6959993">
            <a:off x="1505059" y="3412387"/>
            <a:ext cx="352552" cy="23419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1" name="Google Shape;371;p61"/>
          <p:cNvSpPr/>
          <p:nvPr/>
        </p:nvSpPr>
        <p:spPr>
          <a:xfrm>
            <a:off x="861651" y="1227875"/>
            <a:ext cx="432702" cy="533574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3194" y="10153"/>
                  <a:pt x="10394" y="2953"/>
                  <a:pt x="21600" y="0"/>
                </a:cubicBezTo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61"/>
          <p:cNvSpPr/>
          <p:nvPr/>
        </p:nvSpPr>
        <p:spPr>
          <a:xfrm flipH="1" rot="4739888">
            <a:off x="1239634" y="1089063"/>
            <a:ext cx="352566" cy="23417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Google Shape;373;p61"/>
          <p:cNvSpPr/>
          <p:nvPr/>
        </p:nvSpPr>
        <p:spPr>
          <a:xfrm>
            <a:off x="5332889" y="3099708"/>
            <a:ext cx="3086400" cy="8238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61"/>
          <p:cNvSpPr txBox="1"/>
          <p:nvPr/>
        </p:nvSpPr>
        <p:spPr>
          <a:xfrm>
            <a:off x="5912095" y="3380625"/>
            <a:ext cx="17457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ДОСТАВКА (РИТЕЙЛ)</a:t>
            </a:r>
            <a:endParaRPr/>
          </a:p>
        </p:txBody>
      </p:sp>
      <p:sp>
        <p:nvSpPr>
          <p:cNvPr id="375" name="Google Shape;375;p61"/>
          <p:cNvSpPr/>
          <p:nvPr/>
        </p:nvSpPr>
        <p:spPr>
          <a:xfrm flipH="1" rot="5400000">
            <a:off x="5160713" y="3453169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61"/>
          <p:cNvSpPr txBox="1"/>
          <p:nvPr/>
        </p:nvSpPr>
        <p:spPr>
          <a:xfrm>
            <a:off x="1042150" y="282050"/>
            <a:ext cx="2874600" cy="3525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74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200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ЭТАП ПОСТИНДУСТРИАЛИЗАЦИИ</a:t>
            </a:r>
            <a:endParaRPr>
              <a:solidFill>
                <a:srgbClr val="FF0074"/>
              </a:solidFill>
            </a:endParaRPr>
          </a:p>
        </p:txBody>
      </p:sp>
      <p:sp>
        <p:nvSpPr>
          <p:cNvPr id="377" name="Google Shape;377;p61"/>
          <p:cNvSpPr/>
          <p:nvPr/>
        </p:nvSpPr>
        <p:spPr>
          <a:xfrm>
            <a:off x="6577282" y="1899806"/>
            <a:ext cx="1159500" cy="10767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78" name="Google Shape;378;p61"/>
          <p:cNvCxnSpPr/>
          <p:nvPr/>
        </p:nvCxnSpPr>
        <p:spPr>
          <a:xfrm flipH="1">
            <a:off x="6859518" y="2163562"/>
            <a:ext cx="731700" cy="67950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79" name="Google Shape;379;p61"/>
          <p:cNvSpPr txBox="1"/>
          <p:nvPr/>
        </p:nvSpPr>
        <p:spPr>
          <a:xfrm>
            <a:off x="6755168" y="1995522"/>
            <a:ext cx="5865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СООБЩЕНИЕ</a:t>
            </a:r>
            <a:endParaRPr/>
          </a:p>
        </p:txBody>
      </p:sp>
      <p:sp>
        <p:nvSpPr>
          <p:cNvPr id="380" name="Google Shape;380;p61"/>
          <p:cNvSpPr txBox="1"/>
          <p:nvPr/>
        </p:nvSpPr>
        <p:spPr>
          <a:xfrm>
            <a:off x="7077529" y="2474225"/>
            <a:ext cx="731700" cy="2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ВЕЩЬ </a:t>
            </a:r>
            <a:endParaRPr/>
          </a:p>
        </p:txBody>
      </p:sp>
      <p:sp>
        <p:nvSpPr>
          <p:cNvPr id="381" name="Google Shape;381;p61"/>
          <p:cNvSpPr/>
          <p:nvPr/>
        </p:nvSpPr>
        <p:spPr>
          <a:xfrm>
            <a:off x="7657802" y="1979525"/>
            <a:ext cx="1418400" cy="8439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61"/>
          <p:cNvSpPr txBox="1"/>
          <p:nvPr/>
        </p:nvSpPr>
        <p:spPr>
          <a:xfrm>
            <a:off x="7788377" y="2275499"/>
            <a:ext cx="12471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ПОТРЕБИТЕЛИ</a:t>
            </a:r>
            <a:endParaRPr/>
          </a:p>
        </p:txBody>
      </p:sp>
      <p:sp>
        <p:nvSpPr>
          <p:cNvPr id="383" name="Google Shape;383;p61"/>
          <p:cNvSpPr/>
          <p:nvPr/>
        </p:nvSpPr>
        <p:spPr>
          <a:xfrm flipH="1" rot="-10440231">
            <a:off x="8037265" y="1867993"/>
            <a:ext cx="352551" cy="234183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4" name="Google Shape;384;p61"/>
          <p:cNvSpPr/>
          <p:nvPr/>
        </p:nvSpPr>
        <p:spPr>
          <a:xfrm rot="359769">
            <a:off x="8111376" y="2669617"/>
            <a:ext cx="352551" cy="234183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" name="Google Shape;389;p62"/>
          <p:cNvCxnSpPr/>
          <p:nvPr/>
        </p:nvCxnSpPr>
        <p:spPr>
          <a:xfrm rot="10800000">
            <a:off x="3748935" y="3831341"/>
            <a:ext cx="371100" cy="723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0" name="Google Shape;390;p62"/>
          <p:cNvCxnSpPr/>
          <p:nvPr/>
        </p:nvCxnSpPr>
        <p:spPr>
          <a:xfrm rot="10800000">
            <a:off x="4382881" y="3782147"/>
            <a:ext cx="183000" cy="427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391" name="Google Shape;391;p62"/>
          <p:cNvSpPr txBox="1"/>
          <p:nvPr/>
        </p:nvSpPr>
        <p:spPr>
          <a:xfrm>
            <a:off x="4592482" y="4379155"/>
            <a:ext cx="10086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вторичная </a:t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переработка</a:t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392" name="Google Shape;392;p62"/>
          <p:cNvSpPr/>
          <p:nvPr/>
        </p:nvSpPr>
        <p:spPr>
          <a:xfrm>
            <a:off x="5914716" y="177498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62"/>
          <p:cNvSpPr txBox="1"/>
          <p:nvPr/>
        </p:nvSpPr>
        <p:spPr>
          <a:xfrm>
            <a:off x="6027850" y="1694488"/>
            <a:ext cx="10959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вся среда кибер-коммуникаций</a:t>
            </a:r>
            <a:endParaRPr sz="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t/>
            </a:r>
            <a:endParaRPr sz="500"/>
          </a:p>
        </p:txBody>
      </p:sp>
      <p:sp>
        <p:nvSpPr>
          <p:cNvPr id="394" name="Google Shape;394;p62"/>
          <p:cNvSpPr/>
          <p:nvPr/>
        </p:nvSpPr>
        <p:spPr>
          <a:xfrm>
            <a:off x="5404549" y="3946680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62"/>
          <p:cNvSpPr/>
          <p:nvPr/>
        </p:nvSpPr>
        <p:spPr>
          <a:xfrm>
            <a:off x="6155798" y="4142073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2"/>
          <p:cNvSpPr/>
          <p:nvPr/>
        </p:nvSpPr>
        <p:spPr>
          <a:xfrm>
            <a:off x="7260484" y="428208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62"/>
          <p:cNvSpPr/>
          <p:nvPr/>
        </p:nvSpPr>
        <p:spPr>
          <a:xfrm>
            <a:off x="7955487" y="4106464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p62"/>
          <p:cNvCxnSpPr/>
          <p:nvPr/>
        </p:nvCxnSpPr>
        <p:spPr>
          <a:xfrm flipH="1" rot="10800000">
            <a:off x="5523858" y="3660075"/>
            <a:ext cx="288900" cy="288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9" name="Google Shape;399;p62"/>
          <p:cNvCxnSpPr/>
          <p:nvPr/>
        </p:nvCxnSpPr>
        <p:spPr>
          <a:xfrm flipH="1" rot="10800000">
            <a:off x="6223126" y="3799390"/>
            <a:ext cx="159300" cy="338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00" name="Google Shape;400;p62"/>
          <p:cNvCxnSpPr/>
          <p:nvPr/>
        </p:nvCxnSpPr>
        <p:spPr>
          <a:xfrm rot="10800000">
            <a:off x="7290218" y="3917840"/>
            <a:ext cx="0" cy="342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01" name="Google Shape;401;p62"/>
          <p:cNvCxnSpPr/>
          <p:nvPr/>
        </p:nvCxnSpPr>
        <p:spPr>
          <a:xfrm rot="10800000">
            <a:off x="7714572" y="3869226"/>
            <a:ext cx="240900" cy="24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02" name="Google Shape;402;p62"/>
          <p:cNvSpPr/>
          <p:nvPr/>
        </p:nvSpPr>
        <p:spPr>
          <a:xfrm>
            <a:off x="5241938" y="301773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3" name="Google Shape;403;p62"/>
          <p:cNvCxnSpPr/>
          <p:nvPr/>
        </p:nvCxnSpPr>
        <p:spPr>
          <a:xfrm>
            <a:off x="5304829" y="417600"/>
            <a:ext cx="367800" cy="696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04" name="Google Shape;404;p62"/>
          <p:cNvSpPr/>
          <p:nvPr/>
        </p:nvSpPr>
        <p:spPr>
          <a:xfrm>
            <a:off x="6931037" y="289073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5" name="Google Shape;405;p62"/>
          <p:cNvCxnSpPr/>
          <p:nvPr/>
        </p:nvCxnSpPr>
        <p:spPr>
          <a:xfrm>
            <a:off x="6993929" y="404900"/>
            <a:ext cx="0" cy="543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06" name="Google Shape;406;p62"/>
          <p:cNvSpPr/>
          <p:nvPr/>
        </p:nvSpPr>
        <p:spPr>
          <a:xfrm>
            <a:off x="7139678" y="1979530"/>
            <a:ext cx="1896600" cy="843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62"/>
          <p:cNvSpPr txBox="1"/>
          <p:nvPr/>
        </p:nvSpPr>
        <p:spPr>
          <a:xfrm>
            <a:off x="7347055" y="2161200"/>
            <a:ext cx="18375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ПОТРЕБИТЕЛИ /</a:t>
            </a:r>
            <a:endParaRPr sz="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КОМЬЮНИТИ</a:t>
            </a:r>
            <a:endParaRPr sz="500"/>
          </a:p>
        </p:txBody>
      </p:sp>
      <p:cxnSp>
        <p:nvCxnSpPr>
          <p:cNvPr id="408" name="Google Shape;408;p62"/>
          <p:cNvCxnSpPr/>
          <p:nvPr/>
        </p:nvCxnSpPr>
        <p:spPr>
          <a:xfrm rot="10800000">
            <a:off x="4601225" y="3570269"/>
            <a:ext cx="704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09" name="Google Shape;409;p62"/>
          <p:cNvSpPr/>
          <p:nvPr/>
        </p:nvSpPr>
        <p:spPr>
          <a:xfrm>
            <a:off x="1720025" y="3303651"/>
            <a:ext cx="3086400" cy="6609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62"/>
          <p:cNvSpPr txBox="1"/>
          <p:nvPr/>
        </p:nvSpPr>
        <p:spPr>
          <a:xfrm>
            <a:off x="2091299" y="3516625"/>
            <a:ext cx="26070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МАТЕРИАЛЬНЫЙ ПРОДУКТ </a:t>
            </a:r>
            <a:endParaRPr sz="500"/>
          </a:p>
        </p:txBody>
      </p:sp>
      <p:sp>
        <p:nvSpPr>
          <p:cNvPr id="411" name="Google Shape;411;p62"/>
          <p:cNvSpPr/>
          <p:nvPr/>
        </p:nvSpPr>
        <p:spPr>
          <a:xfrm>
            <a:off x="7889251" y="1243770"/>
            <a:ext cx="432736" cy="623700"/>
          </a:xfrm>
          <a:custGeom>
            <a:rect b="b" l="l" r="r" t="t"/>
            <a:pathLst>
              <a:path extrusionOk="0" h="21600" w="19508">
                <a:moveTo>
                  <a:pt x="18900" y="21600"/>
                </a:moveTo>
                <a:cubicBezTo>
                  <a:pt x="21600" y="13668"/>
                  <a:pt x="15300" y="6468"/>
                  <a:pt x="0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2" name="Google Shape;412;p62"/>
          <p:cNvSpPr/>
          <p:nvPr/>
        </p:nvSpPr>
        <p:spPr>
          <a:xfrm flipH="1" rot="-10440231">
            <a:off x="8084890" y="1867993"/>
            <a:ext cx="352551" cy="234183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3" name="Google Shape;413;p62"/>
          <p:cNvSpPr/>
          <p:nvPr/>
        </p:nvSpPr>
        <p:spPr>
          <a:xfrm>
            <a:off x="5325476" y="916246"/>
            <a:ext cx="2607000" cy="602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</a:t>
            </a:r>
            <a:endParaRPr sz="500"/>
          </a:p>
        </p:txBody>
      </p:sp>
      <p:sp>
        <p:nvSpPr>
          <p:cNvPr id="414" name="Google Shape;414;p62"/>
          <p:cNvSpPr txBox="1"/>
          <p:nvPr/>
        </p:nvSpPr>
        <p:spPr>
          <a:xfrm>
            <a:off x="5793146" y="1065275"/>
            <a:ext cx="22854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РАСПРОСТРАНЕНИЕ</a:t>
            </a:r>
            <a:endParaRPr sz="500"/>
          </a:p>
        </p:txBody>
      </p:sp>
      <p:cxnSp>
        <p:nvCxnSpPr>
          <p:cNvPr id="415" name="Google Shape;415;p62"/>
          <p:cNvCxnSpPr/>
          <p:nvPr/>
        </p:nvCxnSpPr>
        <p:spPr>
          <a:xfrm rot="10800000">
            <a:off x="4639325" y="1228925"/>
            <a:ext cx="6285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16" name="Google Shape;416;p62"/>
          <p:cNvSpPr/>
          <p:nvPr/>
        </p:nvSpPr>
        <p:spPr>
          <a:xfrm flipH="1" rot="5400000">
            <a:off x="5074987" y="1096716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7" name="Google Shape;417;p62"/>
          <p:cNvSpPr/>
          <p:nvPr/>
        </p:nvSpPr>
        <p:spPr>
          <a:xfrm rot="10800000">
            <a:off x="7955456" y="2899471"/>
            <a:ext cx="378619" cy="488984"/>
          </a:xfrm>
          <a:custGeom>
            <a:rect b="b" l="l" r="r" t="t"/>
            <a:pathLst>
              <a:path extrusionOk="0" h="20419" w="20419">
                <a:moveTo>
                  <a:pt x="169" y="20419"/>
                </a:moveTo>
                <a:cubicBezTo>
                  <a:pt x="-1181" y="5569"/>
                  <a:pt x="5569" y="-1181"/>
                  <a:pt x="20419" y="169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8" name="Google Shape;418;p62"/>
          <p:cNvSpPr/>
          <p:nvPr/>
        </p:nvSpPr>
        <p:spPr>
          <a:xfrm rot="359769">
            <a:off x="8159001" y="2669618"/>
            <a:ext cx="352551" cy="234183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p62"/>
          <p:cNvSpPr/>
          <p:nvPr/>
        </p:nvSpPr>
        <p:spPr>
          <a:xfrm>
            <a:off x="988700" y="2690948"/>
            <a:ext cx="617541" cy="792612"/>
          </a:xfrm>
          <a:custGeom>
            <a:rect b="b" l="l" r="r" t="t"/>
            <a:pathLst>
              <a:path extrusionOk="0" h="21600" w="21225">
                <a:moveTo>
                  <a:pt x="15" y="0"/>
                </a:moveTo>
                <a:cubicBezTo>
                  <a:pt x="-375" y="11513"/>
                  <a:pt x="6695" y="18713"/>
                  <a:pt x="21225" y="2160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p62"/>
          <p:cNvSpPr/>
          <p:nvPr/>
        </p:nvSpPr>
        <p:spPr>
          <a:xfrm flipH="1" rot="6959993">
            <a:off x="1552684" y="3412386"/>
            <a:ext cx="352552" cy="23419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Google Shape;421;p62"/>
          <p:cNvSpPr/>
          <p:nvPr/>
        </p:nvSpPr>
        <p:spPr>
          <a:xfrm>
            <a:off x="933686" y="1408531"/>
            <a:ext cx="782946" cy="636552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3191" y="10145"/>
                  <a:pt x="10391" y="2945"/>
                  <a:pt x="21600" y="0"/>
                </a:cubicBezTo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17150" lIns="34275" spcFirstLastPara="1" rIns="34275" wrap="square" tIns="171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Google Shape;422;p62"/>
          <p:cNvSpPr/>
          <p:nvPr/>
        </p:nvSpPr>
        <p:spPr>
          <a:xfrm flipH="1" rot="4739888">
            <a:off x="1660417" y="1270038"/>
            <a:ext cx="352566" cy="23417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3" name="Google Shape;423;p62"/>
          <p:cNvSpPr/>
          <p:nvPr/>
        </p:nvSpPr>
        <p:spPr>
          <a:xfrm>
            <a:off x="5380525" y="3320775"/>
            <a:ext cx="3086400" cy="6027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62"/>
          <p:cNvSpPr txBox="1"/>
          <p:nvPr/>
        </p:nvSpPr>
        <p:spPr>
          <a:xfrm>
            <a:off x="5983176" y="3482050"/>
            <a:ext cx="20769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ДОСТАВКА (РИТЕЙЛ)</a:t>
            </a:r>
            <a:endParaRPr sz="500"/>
          </a:p>
        </p:txBody>
      </p:sp>
      <p:sp>
        <p:nvSpPr>
          <p:cNvPr id="425" name="Google Shape;425;p62"/>
          <p:cNvSpPr/>
          <p:nvPr/>
        </p:nvSpPr>
        <p:spPr>
          <a:xfrm flipH="1" rot="5400000">
            <a:off x="5208337" y="3453169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6" name="Google Shape;426;p62"/>
          <p:cNvSpPr/>
          <p:nvPr/>
        </p:nvSpPr>
        <p:spPr>
          <a:xfrm>
            <a:off x="3093770" y="226196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62"/>
          <p:cNvSpPr/>
          <p:nvPr/>
        </p:nvSpPr>
        <p:spPr>
          <a:xfrm>
            <a:off x="198170" y="1292996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8" name="Google Shape;428;p62"/>
          <p:cNvCxnSpPr/>
          <p:nvPr/>
        </p:nvCxnSpPr>
        <p:spPr>
          <a:xfrm>
            <a:off x="255750" y="1416500"/>
            <a:ext cx="1500" cy="66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29" name="Google Shape;429;p62"/>
          <p:cNvCxnSpPr/>
          <p:nvPr/>
        </p:nvCxnSpPr>
        <p:spPr>
          <a:xfrm>
            <a:off x="3151350" y="349700"/>
            <a:ext cx="1500" cy="66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30" name="Google Shape;430;p62"/>
          <p:cNvCxnSpPr>
            <a:stCxn id="431" idx="2"/>
            <a:endCxn id="432" idx="1"/>
          </p:cNvCxnSpPr>
          <p:nvPr/>
        </p:nvCxnSpPr>
        <p:spPr>
          <a:xfrm>
            <a:off x="2031543" y="302687"/>
            <a:ext cx="272400" cy="694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33" name="Google Shape;433;p62"/>
          <p:cNvSpPr/>
          <p:nvPr/>
        </p:nvSpPr>
        <p:spPr>
          <a:xfrm>
            <a:off x="1097793" y="708487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4" name="Google Shape;434;p62"/>
          <p:cNvCxnSpPr/>
          <p:nvPr/>
        </p:nvCxnSpPr>
        <p:spPr>
          <a:xfrm>
            <a:off x="1213671" y="820551"/>
            <a:ext cx="858000" cy="291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35" name="Google Shape;435;p62"/>
          <p:cNvSpPr/>
          <p:nvPr/>
        </p:nvSpPr>
        <p:spPr>
          <a:xfrm>
            <a:off x="4386793" y="46857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6" name="Google Shape;436;p62"/>
          <p:cNvCxnSpPr/>
          <p:nvPr/>
        </p:nvCxnSpPr>
        <p:spPr>
          <a:xfrm flipH="1" rot="10800000">
            <a:off x="4031619" y="588043"/>
            <a:ext cx="378600" cy="408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37" name="Google Shape;437;p62"/>
          <p:cNvSpPr txBox="1"/>
          <p:nvPr/>
        </p:nvSpPr>
        <p:spPr>
          <a:xfrm>
            <a:off x="3239744" y="183187"/>
            <a:ext cx="12501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съемочная команда (продюсер и арт-директор, фотограф, видеограф, модельное аг</a:t>
            </a: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ентство</a:t>
            </a: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)</a:t>
            </a:r>
            <a:endParaRPr sz="500"/>
          </a:p>
        </p:txBody>
      </p:sp>
      <p:sp>
        <p:nvSpPr>
          <p:cNvPr id="438" name="Google Shape;438;p62"/>
          <p:cNvSpPr txBox="1"/>
          <p:nvPr/>
        </p:nvSpPr>
        <p:spPr>
          <a:xfrm>
            <a:off x="2221424" y="153843"/>
            <a:ext cx="7398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стайлинг (стилист, визажист)</a:t>
            </a:r>
            <a:endParaRPr sz="500"/>
          </a:p>
        </p:txBody>
      </p:sp>
      <p:sp>
        <p:nvSpPr>
          <p:cNvPr id="439" name="Google Shape;439;p62"/>
          <p:cNvSpPr txBox="1"/>
          <p:nvPr/>
        </p:nvSpPr>
        <p:spPr>
          <a:xfrm>
            <a:off x="1086844" y="416537"/>
            <a:ext cx="10086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графдизайнер и медиахудожник</a:t>
            </a:r>
            <a:endParaRPr sz="500"/>
          </a:p>
        </p:txBody>
      </p:sp>
      <p:sp>
        <p:nvSpPr>
          <p:cNvPr id="440" name="Google Shape;440;p62"/>
          <p:cNvSpPr txBox="1"/>
          <p:nvPr/>
        </p:nvSpPr>
        <p:spPr>
          <a:xfrm>
            <a:off x="4578500" y="424650"/>
            <a:ext cx="9420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Концепция коммуникаций + контент-стратегия</a:t>
            </a:r>
            <a:b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(коммуникационное агентство) </a:t>
            </a:r>
            <a:endParaRPr sz="500"/>
          </a:p>
        </p:txBody>
      </p:sp>
      <p:sp>
        <p:nvSpPr>
          <p:cNvPr id="441" name="Google Shape;441;p62"/>
          <p:cNvSpPr txBox="1"/>
          <p:nvPr/>
        </p:nvSpPr>
        <p:spPr>
          <a:xfrm>
            <a:off x="7035825" y="93470"/>
            <a:ext cx="22179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ОБЩЕСТВЕННЫЕ РЕТРАНСЛЯТОРЫ</a:t>
            </a:r>
            <a:endParaRPr sz="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лидеры мнений, глянцевые журналы, независимые медиа </a:t>
            </a:r>
            <a:endParaRPr sz="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t/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42" name="Google Shape;442;p62"/>
          <p:cNvSpPr/>
          <p:nvPr/>
        </p:nvSpPr>
        <p:spPr>
          <a:xfrm>
            <a:off x="837810" y="324743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62"/>
          <p:cNvSpPr/>
          <p:nvPr/>
        </p:nvSpPr>
        <p:spPr>
          <a:xfrm>
            <a:off x="247260" y="262513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4" name="Google Shape;444;p62"/>
          <p:cNvCxnSpPr/>
          <p:nvPr/>
        </p:nvCxnSpPr>
        <p:spPr>
          <a:xfrm flipH="1" rot="10800000">
            <a:off x="329538" y="2453004"/>
            <a:ext cx="169500" cy="169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45" name="Google Shape;445;p62"/>
          <p:cNvCxnSpPr/>
          <p:nvPr/>
        </p:nvCxnSpPr>
        <p:spPr>
          <a:xfrm rot="10800000">
            <a:off x="886655" y="2512925"/>
            <a:ext cx="0" cy="712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46" name="Google Shape;446;p62"/>
          <p:cNvSpPr txBox="1"/>
          <p:nvPr/>
        </p:nvSpPr>
        <p:spPr>
          <a:xfrm>
            <a:off x="60947" y="3273145"/>
            <a:ext cx="1363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б</a:t>
            </a: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изнес-продюс</a:t>
            </a: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ирование</a:t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и управление процессамм</a:t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47" name="Google Shape;447;p62"/>
          <p:cNvSpPr txBox="1"/>
          <p:nvPr/>
        </p:nvSpPr>
        <p:spPr>
          <a:xfrm>
            <a:off x="429698" y="1348375"/>
            <a:ext cx="7830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дизайнер вещей и виртуального продукта</a:t>
            </a:r>
            <a:endParaRPr sz="500"/>
          </a:p>
        </p:txBody>
      </p:sp>
      <p:sp>
        <p:nvSpPr>
          <p:cNvPr id="448" name="Google Shape;448;p62"/>
          <p:cNvSpPr/>
          <p:nvPr/>
        </p:nvSpPr>
        <p:spPr>
          <a:xfrm>
            <a:off x="1237860" y="414913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62"/>
          <p:cNvCxnSpPr/>
          <p:nvPr/>
        </p:nvCxnSpPr>
        <p:spPr>
          <a:xfrm flipH="1" rot="10800000">
            <a:off x="1298939" y="3829641"/>
            <a:ext cx="790200" cy="331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50" name="Google Shape;450;p62"/>
          <p:cNvCxnSpPr/>
          <p:nvPr/>
        </p:nvCxnSpPr>
        <p:spPr>
          <a:xfrm flipH="1" rot="10800000">
            <a:off x="2078919" y="3915831"/>
            <a:ext cx="492000" cy="492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51" name="Google Shape;451;p62"/>
          <p:cNvSpPr/>
          <p:nvPr/>
        </p:nvSpPr>
        <p:spPr>
          <a:xfrm>
            <a:off x="2012609" y="4420780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62"/>
          <p:cNvSpPr/>
          <p:nvPr/>
        </p:nvSpPr>
        <p:spPr>
          <a:xfrm>
            <a:off x="3075678" y="450752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3" name="Google Shape;453;p62"/>
          <p:cNvCxnSpPr/>
          <p:nvPr/>
        </p:nvCxnSpPr>
        <p:spPr>
          <a:xfrm rot="10800000">
            <a:off x="3158538" y="3970316"/>
            <a:ext cx="0" cy="543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54" name="Google Shape;454;p62"/>
          <p:cNvSpPr txBox="1"/>
          <p:nvPr/>
        </p:nvSpPr>
        <p:spPr>
          <a:xfrm>
            <a:off x="5385499" y="4146199"/>
            <a:ext cx="597600" cy="32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отраслевые шоурумы и выставки</a:t>
            </a:r>
            <a:endParaRPr sz="500"/>
          </a:p>
        </p:txBody>
      </p:sp>
      <p:sp>
        <p:nvSpPr>
          <p:cNvPr id="455" name="Google Shape;455;p62"/>
          <p:cNvSpPr txBox="1"/>
          <p:nvPr/>
        </p:nvSpPr>
        <p:spPr>
          <a:xfrm>
            <a:off x="6179327" y="4332525"/>
            <a:ext cx="8850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магазины (байеры, мерчандайзеры, финансовый учет)</a:t>
            </a:r>
            <a:endParaRPr sz="500"/>
          </a:p>
        </p:txBody>
      </p:sp>
      <p:sp>
        <p:nvSpPr>
          <p:cNvPr id="456" name="Google Shape;456;p62"/>
          <p:cNvSpPr/>
          <p:nvPr/>
        </p:nvSpPr>
        <p:spPr>
          <a:xfrm>
            <a:off x="3380478" y="260252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p62"/>
          <p:cNvCxnSpPr/>
          <p:nvPr/>
        </p:nvCxnSpPr>
        <p:spPr>
          <a:xfrm flipH="1" rot="10800000">
            <a:off x="3419475" y="2181150"/>
            <a:ext cx="104700" cy="428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58" name="Google Shape;458;p62"/>
          <p:cNvSpPr txBox="1"/>
          <p:nvPr/>
        </p:nvSpPr>
        <p:spPr>
          <a:xfrm>
            <a:off x="7139679" y="4452455"/>
            <a:ext cx="7125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универмаги, торговые центры</a:t>
            </a:r>
            <a:endParaRPr sz="500"/>
          </a:p>
        </p:txBody>
      </p:sp>
      <p:sp>
        <p:nvSpPr>
          <p:cNvPr id="459" name="Google Shape;459;p62"/>
          <p:cNvSpPr txBox="1"/>
          <p:nvPr/>
        </p:nvSpPr>
        <p:spPr>
          <a:xfrm>
            <a:off x="7642572" y="4249025"/>
            <a:ext cx="7830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онлайн-магазины и маркетплейсы</a:t>
            </a:r>
            <a:endParaRPr sz="500"/>
          </a:p>
        </p:txBody>
      </p:sp>
      <p:sp>
        <p:nvSpPr>
          <p:cNvPr id="460" name="Google Shape;460;p62"/>
          <p:cNvSpPr txBox="1"/>
          <p:nvPr/>
        </p:nvSpPr>
        <p:spPr>
          <a:xfrm>
            <a:off x="2823050" y="4639050"/>
            <a:ext cx="9420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экспериментальный цех</a:t>
            </a:r>
            <a:endParaRPr sz="500"/>
          </a:p>
        </p:txBody>
      </p:sp>
      <p:sp>
        <p:nvSpPr>
          <p:cNvPr id="461" name="Google Shape;461;p62"/>
          <p:cNvSpPr txBox="1"/>
          <p:nvPr/>
        </p:nvSpPr>
        <p:spPr>
          <a:xfrm>
            <a:off x="1726969" y="4474789"/>
            <a:ext cx="8850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швейные производства</a:t>
            </a:r>
            <a:endParaRPr sz="500"/>
          </a:p>
        </p:txBody>
      </p:sp>
      <p:sp>
        <p:nvSpPr>
          <p:cNvPr id="462" name="Google Shape;462;p62"/>
          <p:cNvSpPr txBox="1"/>
          <p:nvPr/>
        </p:nvSpPr>
        <p:spPr>
          <a:xfrm>
            <a:off x="663125" y="3979800"/>
            <a:ext cx="7047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производители сырья и материалов </a:t>
            </a:r>
            <a:endParaRPr sz="500"/>
          </a:p>
        </p:txBody>
      </p:sp>
      <p:sp>
        <p:nvSpPr>
          <p:cNvPr id="463" name="Google Shape;463;p62"/>
          <p:cNvSpPr txBox="1"/>
          <p:nvPr/>
        </p:nvSpPr>
        <p:spPr>
          <a:xfrm>
            <a:off x="858824" y="4374500"/>
            <a:ext cx="942000" cy="2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производители оборудования </a:t>
            </a:r>
            <a:endParaRPr sz="500"/>
          </a:p>
        </p:txBody>
      </p:sp>
      <p:sp>
        <p:nvSpPr>
          <p:cNvPr id="464" name="Google Shape;464;p62"/>
          <p:cNvSpPr/>
          <p:nvPr/>
        </p:nvSpPr>
        <p:spPr>
          <a:xfrm>
            <a:off x="3754676" y="2145925"/>
            <a:ext cx="2217900" cy="580200"/>
          </a:xfrm>
          <a:prstGeom prst="ellipse">
            <a:avLst/>
          </a:prstGeom>
          <a:gradFill>
            <a:gsLst>
              <a:gs pos="0">
                <a:srgbClr val="EEFF41"/>
              </a:gs>
              <a:gs pos="100000">
                <a:srgbClr val="F7FFBE"/>
              </a:gs>
            </a:gsLst>
            <a:lin ang="16200038" scaled="0"/>
          </a:gradFill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01600" rotWithShape="0" dir="5400000" dist="50800">
              <a:srgbClr val="000000">
                <a:alpha val="349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62"/>
          <p:cNvSpPr txBox="1"/>
          <p:nvPr/>
        </p:nvSpPr>
        <p:spPr>
          <a:xfrm>
            <a:off x="4101473" y="2280262"/>
            <a:ext cx="13236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ДИДЖИТАЛ И IT</a:t>
            </a:r>
            <a:endParaRPr b="0" i="0" sz="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6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(контент и платформа)</a:t>
            </a:r>
            <a:endParaRPr sz="400"/>
          </a:p>
        </p:txBody>
      </p:sp>
      <p:sp>
        <p:nvSpPr>
          <p:cNvPr id="466" name="Google Shape;466;p62"/>
          <p:cNvSpPr/>
          <p:nvPr/>
        </p:nvSpPr>
        <p:spPr>
          <a:xfrm>
            <a:off x="2259729" y="1860326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7" name="Google Shape;467;p62"/>
          <p:cNvCxnSpPr/>
          <p:nvPr/>
        </p:nvCxnSpPr>
        <p:spPr>
          <a:xfrm>
            <a:off x="2367712" y="1925567"/>
            <a:ext cx="5976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68" name="Google Shape;468;p62"/>
          <p:cNvSpPr txBox="1"/>
          <p:nvPr/>
        </p:nvSpPr>
        <p:spPr>
          <a:xfrm>
            <a:off x="2004425" y="1852183"/>
            <a:ext cx="12501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t/>
            </a:r>
            <a:endParaRPr sz="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- </a:t>
            </a: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государство</a:t>
            </a:r>
            <a:endParaRPr sz="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- </a:t>
            </a: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проф. ассоциации</a:t>
            </a:r>
            <a:endParaRPr sz="5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- </a:t>
            </a: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отраслевые мероприятия b2b</a:t>
            </a:r>
            <a:endParaRPr b="0" i="0" sz="700" u="none" cap="none" strike="noStrike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t/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69" name="Google Shape;469;p62"/>
          <p:cNvSpPr txBox="1"/>
          <p:nvPr/>
        </p:nvSpPr>
        <p:spPr>
          <a:xfrm>
            <a:off x="5423550" y="127300"/>
            <a:ext cx="1507800" cy="6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МАКРЕТИНГ, PR И РЕКЛАМА</a:t>
            </a:r>
            <a:endParaRPr sz="500"/>
          </a:p>
          <a:p>
            <a:pPr indent="-63500" lvl="0" marL="6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Char char="-"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маркетинг</a:t>
            </a:r>
            <a:endParaRPr sz="500"/>
          </a:p>
          <a:p>
            <a:pPr indent="-63500" lvl="0" marL="6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Char char="-"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аналитика</a:t>
            </a:r>
            <a:endParaRPr sz="500"/>
          </a:p>
          <a:p>
            <a:pPr indent="-63500" lvl="0" marL="63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Char char="-"/>
            </a:pPr>
            <a:r>
              <a:rPr b="0" i="0" lang="ru" sz="7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PR, SMM, реклама</a:t>
            </a:r>
            <a:endParaRPr sz="500"/>
          </a:p>
        </p:txBody>
      </p:sp>
      <p:sp>
        <p:nvSpPr>
          <p:cNvPr id="470" name="Google Shape;470;p62"/>
          <p:cNvSpPr txBox="1"/>
          <p:nvPr/>
        </p:nvSpPr>
        <p:spPr>
          <a:xfrm>
            <a:off x="7490384" y="475425"/>
            <a:ext cx="1447800" cy="5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СОБЫТИЯ</a:t>
            </a:r>
            <a:endParaRPr sz="7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недели моды</a:t>
            </a:r>
            <a:endParaRPr sz="7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музеи и выставки</a:t>
            </a:r>
            <a:b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кинофестивали и другие</a:t>
            </a:r>
            <a:b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b2c ивенты</a:t>
            </a:r>
            <a:endParaRPr sz="7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</a:t>
            </a:r>
            <a:endParaRPr sz="7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32" name="Google Shape;432;p62"/>
          <p:cNvSpPr/>
          <p:nvPr/>
        </p:nvSpPr>
        <p:spPr>
          <a:xfrm>
            <a:off x="1870800" y="900560"/>
            <a:ext cx="2956800" cy="6609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209077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62"/>
          <p:cNvSpPr txBox="1"/>
          <p:nvPr/>
        </p:nvSpPr>
        <p:spPr>
          <a:xfrm>
            <a:off x="1648204" y="1115550"/>
            <a:ext cx="27636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ВИРТУАЛЬНЫЙ ПРОДУКТ </a:t>
            </a:r>
            <a:endParaRPr sz="500"/>
          </a:p>
        </p:txBody>
      </p:sp>
      <p:sp>
        <p:nvSpPr>
          <p:cNvPr id="472" name="Google Shape;472;p62"/>
          <p:cNvSpPr txBox="1"/>
          <p:nvPr/>
        </p:nvSpPr>
        <p:spPr>
          <a:xfrm>
            <a:off x="56822" y="914420"/>
            <a:ext cx="13638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разработка концепции</a:t>
            </a:r>
            <a:b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и арт-дирекшен </a:t>
            </a:r>
            <a:endParaRPr sz="500"/>
          </a:p>
        </p:txBody>
      </p:sp>
      <p:cxnSp>
        <p:nvCxnSpPr>
          <p:cNvPr id="473" name="Google Shape;473;p62"/>
          <p:cNvCxnSpPr/>
          <p:nvPr/>
        </p:nvCxnSpPr>
        <p:spPr>
          <a:xfrm flipH="1" rot="10800000">
            <a:off x="2950723" y="2092711"/>
            <a:ext cx="225000" cy="412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74" name="Google Shape;474;p62"/>
          <p:cNvCxnSpPr>
            <a:stCxn id="475" idx="1"/>
          </p:cNvCxnSpPr>
          <p:nvPr/>
        </p:nvCxnSpPr>
        <p:spPr>
          <a:xfrm flipH="1">
            <a:off x="8339987" y="3404339"/>
            <a:ext cx="504000" cy="70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76" name="Google Shape;476;p62"/>
          <p:cNvSpPr/>
          <p:nvPr/>
        </p:nvSpPr>
        <p:spPr>
          <a:xfrm>
            <a:off x="128374" y="1761475"/>
            <a:ext cx="1896600" cy="920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62"/>
          <p:cNvSpPr txBox="1"/>
          <p:nvPr/>
        </p:nvSpPr>
        <p:spPr>
          <a:xfrm>
            <a:off x="739316" y="2096625"/>
            <a:ext cx="9840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БРЕНД</a:t>
            </a:r>
            <a:endParaRPr sz="500"/>
          </a:p>
        </p:txBody>
      </p:sp>
      <p:sp>
        <p:nvSpPr>
          <p:cNvPr id="478" name="Google Shape;478;p62"/>
          <p:cNvSpPr txBox="1"/>
          <p:nvPr/>
        </p:nvSpPr>
        <p:spPr>
          <a:xfrm>
            <a:off x="0" y="2800788"/>
            <a:ext cx="7125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аналитика</a:t>
            </a:r>
            <a:endParaRPr/>
          </a:p>
        </p:txBody>
      </p:sp>
      <p:sp>
        <p:nvSpPr>
          <p:cNvPr id="479" name="Google Shape;479;p62"/>
          <p:cNvSpPr/>
          <p:nvPr/>
        </p:nvSpPr>
        <p:spPr>
          <a:xfrm>
            <a:off x="4095425" y="4518800"/>
            <a:ext cx="114900" cy="114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62"/>
          <p:cNvSpPr/>
          <p:nvPr/>
        </p:nvSpPr>
        <p:spPr>
          <a:xfrm>
            <a:off x="4545961" y="4181012"/>
            <a:ext cx="114900" cy="1149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62"/>
          <p:cNvSpPr txBox="1"/>
          <p:nvPr/>
        </p:nvSpPr>
        <p:spPr>
          <a:xfrm>
            <a:off x="4031624" y="4636225"/>
            <a:ext cx="7125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IBM Plex Sans Light"/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маркировка </a:t>
            </a:r>
            <a:endParaRPr sz="7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IBM Plex Sans Light"/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 упаковка</a:t>
            </a:r>
            <a:endParaRPr sz="7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t/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82" name="Google Shape;482;p62"/>
          <p:cNvSpPr txBox="1"/>
          <p:nvPr/>
        </p:nvSpPr>
        <p:spPr>
          <a:xfrm>
            <a:off x="8541525" y="3488600"/>
            <a:ext cx="6285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рисел, сэконд-хэнд, прокат</a:t>
            </a:r>
            <a:endParaRPr sz="500"/>
          </a:p>
        </p:txBody>
      </p:sp>
      <p:sp>
        <p:nvSpPr>
          <p:cNvPr id="475" name="Google Shape;475;p62"/>
          <p:cNvSpPr/>
          <p:nvPr/>
        </p:nvSpPr>
        <p:spPr>
          <a:xfrm>
            <a:off x="8843987" y="334688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3" name="Google Shape;483;p62"/>
          <p:cNvCxnSpPr/>
          <p:nvPr/>
        </p:nvCxnSpPr>
        <p:spPr>
          <a:xfrm rot="10800000">
            <a:off x="8102575" y="3802900"/>
            <a:ext cx="375600" cy="195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84" name="Google Shape;484;p62"/>
          <p:cNvSpPr/>
          <p:nvPr/>
        </p:nvSpPr>
        <p:spPr>
          <a:xfrm>
            <a:off x="8488887" y="3954064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62"/>
          <p:cNvSpPr txBox="1"/>
          <p:nvPr/>
        </p:nvSpPr>
        <p:spPr>
          <a:xfrm>
            <a:off x="8485375" y="4096775"/>
            <a:ext cx="6285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логистика,</a:t>
            </a:r>
            <a:b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доставка </a:t>
            </a:r>
            <a:endParaRPr sz="500"/>
          </a:p>
        </p:txBody>
      </p:sp>
      <p:sp>
        <p:nvSpPr>
          <p:cNvPr id="486" name="Google Shape;486;p62"/>
          <p:cNvSpPr txBox="1"/>
          <p:nvPr/>
        </p:nvSpPr>
        <p:spPr>
          <a:xfrm>
            <a:off x="5658474" y="2618875"/>
            <a:ext cx="1323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IT - компании, которые производят технологические решения для всей индустрии</a:t>
            </a:r>
            <a:endParaRPr sz="500"/>
          </a:p>
        </p:txBody>
      </p:sp>
      <p:sp>
        <p:nvSpPr>
          <p:cNvPr id="487" name="Google Shape;487;p62"/>
          <p:cNvSpPr txBox="1"/>
          <p:nvPr/>
        </p:nvSpPr>
        <p:spPr>
          <a:xfrm>
            <a:off x="2892100" y="2672038"/>
            <a:ext cx="15078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сервисы для ведения бизнеса (юрист, бухгалтер, складской учет, налоговая отчетность) = внешняя и внутренняя среда</a:t>
            </a:r>
            <a:endParaRPr sz="500"/>
          </a:p>
        </p:txBody>
      </p:sp>
      <p:sp>
        <p:nvSpPr>
          <p:cNvPr id="488" name="Google Shape;488;p62"/>
          <p:cNvSpPr txBox="1"/>
          <p:nvPr/>
        </p:nvSpPr>
        <p:spPr>
          <a:xfrm>
            <a:off x="1228088" y="2534850"/>
            <a:ext cx="16758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- образование</a:t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- адаптация технологий и знаний</a:t>
            </a:r>
            <a:b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lang="ru" sz="700">
                <a:latin typeface="IBM Plex Sans Light"/>
                <a:ea typeface="IBM Plex Sans Light"/>
                <a:cs typeface="IBM Plex Sans Light"/>
                <a:sym typeface="IBM Plex Sans Light"/>
              </a:rPr>
              <a:t>- </a:t>
            </a: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прогнозирование трендов и анализ рынка</a:t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t/>
            </a:r>
            <a:endParaRPr sz="7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89" name="Google Shape;489;p62"/>
          <p:cNvSpPr txBox="1"/>
          <p:nvPr/>
        </p:nvSpPr>
        <p:spPr>
          <a:xfrm>
            <a:off x="1722377" y="1460295"/>
            <a:ext cx="12009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банки и инвесторы</a:t>
            </a:r>
            <a:endParaRPr sz="7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кластеры</a:t>
            </a:r>
            <a:endParaRPr sz="7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- кадры</a:t>
            </a:r>
            <a:endParaRPr sz="700">
              <a:solidFill>
                <a:schemeClr val="dk1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  <p:sp>
        <p:nvSpPr>
          <p:cNvPr id="490" name="Google Shape;490;p62"/>
          <p:cNvSpPr/>
          <p:nvPr/>
        </p:nvSpPr>
        <p:spPr>
          <a:xfrm>
            <a:off x="5517087" y="2963464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1" name="Google Shape;491;p62"/>
          <p:cNvCxnSpPr/>
          <p:nvPr/>
        </p:nvCxnSpPr>
        <p:spPr>
          <a:xfrm rot="10800000">
            <a:off x="5276172" y="2726226"/>
            <a:ext cx="240900" cy="24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92" name="Google Shape;492;p62"/>
          <p:cNvSpPr/>
          <p:nvPr/>
        </p:nvSpPr>
        <p:spPr>
          <a:xfrm>
            <a:off x="2832373" y="2505148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62"/>
          <p:cNvSpPr txBox="1"/>
          <p:nvPr/>
        </p:nvSpPr>
        <p:spPr>
          <a:xfrm>
            <a:off x="6176950" y="2002025"/>
            <a:ext cx="10959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IBM Plex Sans Light"/>
              <a:buNone/>
            </a:pPr>
            <a:r>
              <a:rPr lang="ru" sz="7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профессиональные онлайн-сервисы</a:t>
            </a:r>
            <a:endParaRPr sz="500"/>
          </a:p>
        </p:txBody>
      </p:sp>
      <p:cxnSp>
        <p:nvCxnSpPr>
          <p:cNvPr id="494" name="Google Shape;494;p62"/>
          <p:cNvCxnSpPr>
            <a:stCxn id="392" idx="2"/>
            <a:endCxn id="464" idx="7"/>
          </p:cNvCxnSpPr>
          <p:nvPr/>
        </p:nvCxnSpPr>
        <p:spPr>
          <a:xfrm flipH="1">
            <a:off x="5647866" y="1889889"/>
            <a:ext cx="324300" cy="34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95" name="Google Shape;495;p62"/>
          <p:cNvSpPr/>
          <p:nvPr/>
        </p:nvSpPr>
        <p:spPr>
          <a:xfrm>
            <a:off x="6067116" y="2155989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6" name="Google Shape;496;p62"/>
          <p:cNvCxnSpPr>
            <a:stCxn id="495" idx="2"/>
            <a:endCxn id="464" idx="6"/>
          </p:cNvCxnSpPr>
          <p:nvPr/>
        </p:nvCxnSpPr>
        <p:spPr>
          <a:xfrm flipH="1">
            <a:off x="5972466" y="2270889"/>
            <a:ext cx="152100" cy="165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97" name="Google Shape;497;p62"/>
          <p:cNvSpPr/>
          <p:nvPr/>
        </p:nvSpPr>
        <p:spPr>
          <a:xfrm>
            <a:off x="2965400" y="1637925"/>
            <a:ext cx="2217900" cy="602700"/>
          </a:xfrm>
          <a:prstGeom prst="ellipse">
            <a:avLst/>
          </a:prstGeom>
          <a:gradFill>
            <a:gsLst>
              <a:gs pos="0">
                <a:srgbClr val="EEFF41"/>
              </a:gs>
              <a:gs pos="100000">
                <a:srgbClr val="F7FFBE"/>
              </a:gs>
            </a:gsLst>
            <a:lin ang="16200038" scaled="0"/>
          </a:gradFill>
          <a:ln cap="flat" cmpd="sng" w="9525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01600" rotWithShape="0" dir="5400000" dist="50800">
              <a:srgbClr val="000000">
                <a:alpha val="34900"/>
              </a:srgbClr>
            </a:outerShdw>
          </a:effectLst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1212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62"/>
          <p:cNvSpPr txBox="1"/>
          <p:nvPr/>
        </p:nvSpPr>
        <p:spPr>
          <a:xfrm>
            <a:off x="3294797" y="1824912"/>
            <a:ext cx="1507800" cy="2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3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ИНФРАСТРУКТУРА</a:t>
            </a:r>
            <a:endParaRPr sz="400"/>
          </a:p>
        </p:txBody>
      </p:sp>
      <p:sp>
        <p:nvSpPr>
          <p:cNvPr id="431" name="Google Shape;431;p62"/>
          <p:cNvSpPr/>
          <p:nvPr/>
        </p:nvSpPr>
        <p:spPr>
          <a:xfrm>
            <a:off x="1974093" y="187787"/>
            <a:ext cx="114900" cy="114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62"/>
          <p:cNvSpPr txBox="1"/>
          <p:nvPr/>
        </p:nvSpPr>
        <p:spPr>
          <a:xfrm>
            <a:off x="42758" y="35865"/>
            <a:ext cx="1507800" cy="3525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0074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IBM Plex Sans Light"/>
              <a:buNone/>
            </a:pPr>
            <a:r>
              <a:rPr lang="ru" sz="1100">
                <a:solidFill>
                  <a:srgbClr val="FF0074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ЭКОСИСТЕМА 2020</a:t>
            </a:r>
            <a:endParaRPr sz="1300">
              <a:solidFill>
                <a:srgbClr val="FF0074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3"/>
          <p:cNvSpPr txBox="1"/>
          <p:nvPr/>
        </p:nvSpPr>
        <p:spPr>
          <a:xfrm>
            <a:off x="3529345" y="892866"/>
            <a:ext cx="5325900" cy="3624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Исторически рынок был деформирован. В отличие от профицита, который 100 лет стимулировал на западе взаимопроникновение креативной индустрии и индустрии производства, в России был </a:t>
            </a:r>
            <a:r>
              <a:rPr b="0" i="0" lang="ru" sz="1400" u="sng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дефицит</a:t>
            </a: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 и покупалось всё, что производилось.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Как только рухнул занавес, потребители выбрали западные компании с развитыми физическими и виртуальными продуктами, и умеющими работать со всеми агентами экосистемы. Когда появилась возможность выбирать, мы выбрали западные </a:t>
            </a:r>
            <a:r>
              <a:rPr lang="ru">
                <a:latin typeface="IBM Plex Sans Light"/>
                <a:ea typeface="IBM Plex Sans Light"/>
                <a:cs typeface="IBM Plex Sans Light"/>
                <a:sym typeface="IBM Plex Sans Light"/>
              </a:rPr>
              <a:t>бренды</a:t>
            </a: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IBM Plex Sans Light"/>
              <a:ea typeface="IBM Plex Sans Light"/>
              <a:cs typeface="IBM Plex Sans Light"/>
              <a:sym typeface="IBM Plex San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IBM Plex Sans Light"/>
              <a:buNone/>
            </a:pPr>
            <a:r>
              <a:rPr b="0" i="0" lang="ru" sz="1400" u="none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Мы умеем производить качественную одежду, но не понимаем, почему ее никто не покупает. А модные фотографы не могут найти себе клиентов.</a:t>
            </a:r>
            <a:endParaRPr/>
          </a:p>
        </p:txBody>
      </p:sp>
      <p:sp>
        <p:nvSpPr>
          <p:cNvPr id="505" name="Google Shape;505;p63"/>
          <p:cNvSpPr txBox="1"/>
          <p:nvPr>
            <p:ph idx="4294967295" type="subTitle"/>
          </p:nvPr>
        </p:nvSpPr>
        <p:spPr>
          <a:xfrm>
            <a:off x="431391" y="892866"/>
            <a:ext cx="2645700" cy="3612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48"/>
              <a:buFont typeface="Arial"/>
              <a:buNone/>
            </a:pPr>
            <a:r>
              <a:rPr b="0" i="0" lang="ru" sz="2948" u="sng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Почему в России проблемы </a:t>
            </a:r>
            <a:br>
              <a:rPr b="0" i="0" lang="ru" sz="2948" u="sng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</a:br>
            <a:r>
              <a:rPr b="0" i="0" lang="ru" sz="2948" u="sng" cap="none" strike="noStrike">
                <a:solidFill>
                  <a:srgbClr val="000000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с модой? Потому что экосистема не сложилась</a:t>
            </a:r>
            <a:endParaRPr/>
          </a:p>
        </p:txBody>
      </p:sp>
      <p:cxnSp>
        <p:nvCxnSpPr>
          <p:cNvPr id="506" name="Google Shape;506;p63"/>
          <p:cNvCxnSpPr/>
          <p:nvPr/>
        </p:nvCxnSpPr>
        <p:spPr>
          <a:xfrm rot="10800000">
            <a:off x="2622262" y="2238948"/>
            <a:ext cx="818400" cy="0"/>
          </a:xfrm>
          <a:prstGeom prst="straightConnector1">
            <a:avLst/>
          </a:prstGeom>
          <a:noFill/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07" name="Google Shape;507;p63"/>
          <p:cNvSpPr/>
          <p:nvPr/>
        </p:nvSpPr>
        <p:spPr>
          <a:xfrm flipH="1" rot="5400000">
            <a:off x="3365241" y="2123247"/>
            <a:ext cx="352566" cy="23419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26775" lIns="26775" spcFirstLastPara="1" rIns="26775" wrap="square" tIns="267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"/>
              <a:buNone/>
            </a:pPr>
            <a:r>
              <a:t/>
            </a:r>
            <a:endParaRPr b="0" i="0" sz="1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Asset 26.png" id="508" name="Google Shape;508;p63"/>
          <p:cNvPicPr preferRelativeResize="0"/>
          <p:nvPr/>
        </p:nvPicPr>
        <p:blipFill rotWithShape="1">
          <a:blip r:embed="rId3">
            <a:alphaModFix amt="70000"/>
          </a:blip>
          <a:srcRect b="0" l="0" r="0" t="0"/>
          <a:stretch/>
        </p:blipFill>
        <p:spPr>
          <a:xfrm rot="480001">
            <a:off x="4273636" y="954634"/>
            <a:ext cx="3456705" cy="1651546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3"/>
          <p:cNvSpPr txBox="1"/>
          <p:nvPr/>
        </p:nvSpPr>
        <p:spPr>
          <a:xfrm>
            <a:off x="7868155" y="4847200"/>
            <a:ext cx="1090800" cy="12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IBM Plex Sans Light"/>
              <a:buNone/>
            </a:pPr>
            <a:r>
              <a:rPr lang="ru" sz="800">
                <a:solidFill>
                  <a:schemeClr val="dk1"/>
                </a:solidFill>
                <a:latin typeface="IBM Plex Sans Light"/>
                <a:ea typeface="IBM Plex Sans Light"/>
                <a:cs typeface="IBM Plex Sans Light"/>
                <a:sym typeface="IBM Plex Sans Light"/>
              </a:rPr>
              <a:t> © Институт Beinopen</a:t>
            </a:r>
            <a:endParaRPr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IBM Plex Sans Light"/>
              <a:buNone/>
            </a:pPr>
            <a:r>
              <a:t/>
            </a:r>
            <a:endParaRPr sz="800">
              <a:latin typeface="IBM Plex Sans Light"/>
              <a:ea typeface="IBM Plex Sans Light"/>
              <a:cs typeface="IBM Plex Sans Light"/>
              <a:sym typeface="IBM Plex Sa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