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IBM Plex Sans"/>
      <p:regular r:id="rId17"/>
      <p:bold r:id="rId18"/>
      <p:italic r:id="rId19"/>
      <p:boldItalic r:id="rId20"/>
    </p:embeddedFont>
    <p:embeddedFont>
      <p:font typeface="IBM Plex Sans Light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IBM Plex Sans ExtraLight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BMPlexSans-boldItalic.fntdata"/><Relationship Id="rId22" Type="http://schemas.openxmlformats.org/officeDocument/2006/relationships/font" Target="fonts/IBMPlexSansLight-bold.fntdata"/><Relationship Id="rId21" Type="http://schemas.openxmlformats.org/officeDocument/2006/relationships/font" Target="fonts/IBMPlexSansLight-regular.fntdata"/><Relationship Id="rId24" Type="http://schemas.openxmlformats.org/officeDocument/2006/relationships/font" Target="fonts/IBMPlexSansLight-boldItalic.fntdata"/><Relationship Id="rId23" Type="http://schemas.openxmlformats.org/officeDocument/2006/relationships/font" Target="fonts/IBMPlexSansLigh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IBMPlexSansExtra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IBMPlexSansExtraLight-italic.fntdata"/><Relationship Id="rId30" Type="http://schemas.openxmlformats.org/officeDocument/2006/relationships/font" Target="fonts/IBMPlexSansExtraLight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IBMPlexSansExtraLigh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IBMPlexSans-regular.fntdata"/><Relationship Id="rId16" Type="http://schemas.openxmlformats.org/officeDocument/2006/relationships/slide" Target="slides/slide11.xml"/><Relationship Id="rId19" Type="http://schemas.openxmlformats.org/officeDocument/2006/relationships/font" Target="fonts/IBMPlexSans-italic.fntdata"/><Relationship Id="rId18" Type="http://schemas.openxmlformats.org/officeDocument/2006/relationships/font" Target="fonts/IBMPlex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03abe16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03abe16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d03abe1612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d03abe1612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03abe1612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d03abe1612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d03abe161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d03abe161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d03abe1612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d03abe161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gd03abe1612_0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03abe1612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d03abe1612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03abe1612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d03abe161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03abe1612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d03abe1612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03abe1612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d03abe1612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d03abe1612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d03abe1612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03abe1612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d03abe1612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53451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ПРОГРАММА АКСЕЛЕРАЦИИ</a:t>
            </a:r>
            <a:endParaRPr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385200" y="3652885"/>
            <a:ext cx="2316900" cy="6690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Иваново</a:t>
            </a:r>
            <a:endParaRPr>
              <a:solidFill>
                <a:srgbClr val="000000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631100" y="503535"/>
            <a:ext cx="5977500" cy="24837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7" name="Google Shape;57;p13"/>
          <p:cNvCxnSpPr>
            <a:endCxn id="58" idx="3"/>
          </p:cNvCxnSpPr>
          <p:nvPr/>
        </p:nvCxnSpPr>
        <p:spPr>
          <a:xfrm>
            <a:off x="4566007" y="2408520"/>
            <a:ext cx="6000" cy="1050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Google Shape;58;p13"/>
          <p:cNvSpPr/>
          <p:nvPr/>
        </p:nvSpPr>
        <p:spPr>
          <a:xfrm rot="10800000">
            <a:off x="4362907" y="3458520"/>
            <a:ext cx="418200" cy="3618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/>
          <p:nvPr/>
        </p:nvSpPr>
        <p:spPr>
          <a:xfrm>
            <a:off x="1445825" y="254327"/>
            <a:ext cx="6019200" cy="10017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2"/>
          <p:cNvSpPr txBox="1"/>
          <p:nvPr>
            <p:ph type="title"/>
          </p:nvPr>
        </p:nvSpPr>
        <p:spPr>
          <a:xfrm>
            <a:off x="1461275" y="428398"/>
            <a:ext cx="6084600" cy="7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Варианты услуг:</a:t>
            </a:r>
            <a:endParaRPr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highlight>
                <a:srgbClr val="FF0000"/>
              </a:highlight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160" name="Google Shape;160;p22"/>
          <p:cNvSpPr txBox="1"/>
          <p:nvPr>
            <p:ph idx="1" type="body"/>
          </p:nvPr>
        </p:nvSpPr>
        <p:spPr>
          <a:xfrm>
            <a:off x="2820400" y="1388700"/>
            <a:ext cx="3920100" cy="37089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— Консультация и поддержка при заключении договора с площадкой;</a:t>
            </a:r>
            <a:endParaRPr sz="1000">
              <a:solidFill>
                <a:schemeClr val="dk1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— Анализ рынка и составление сводного анализа по конкурентам, рекомендации по ассортиментной матрице по 1 категории товаров, анализ аналогичных продуктов конкурентов;</a:t>
            </a:r>
            <a:endParaRPr sz="1000">
              <a:solidFill>
                <a:schemeClr val="dk1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— Составление рекомендаций по ассортиментной матрице товаров;</a:t>
            </a:r>
            <a:endParaRPr sz="1000">
              <a:solidFill>
                <a:schemeClr val="dk1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— Подготовка документов и подача заявки на сайте площадки для получения статуса партнёра;</a:t>
            </a:r>
            <a:endParaRPr sz="1000">
              <a:solidFill>
                <a:schemeClr val="dk1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— Создание карточек товара до 30 штук расширенного описания;</a:t>
            </a:r>
            <a:endParaRPr sz="1000">
              <a:solidFill>
                <a:schemeClr val="dk1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— Загрузка заказа;</a:t>
            </a:r>
            <a:endParaRPr sz="1000">
              <a:solidFill>
                <a:schemeClr val="dk1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— Загрузка спецификации / Добавление новых баркодов;</a:t>
            </a:r>
            <a:endParaRPr sz="1000">
              <a:solidFill>
                <a:schemeClr val="dk1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— Назначение поставки в план и загрузка ШК коробов;</a:t>
            </a:r>
            <a:endParaRPr sz="1000">
              <a:solidFill>
                <a:schemeClr val="dk1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— Формирование ТРН и печать ШК поставки;</a:t>
            </a:r>
            <a:endParaRPr sz="1000">
              <a:solidFill>
                <a:schemeClr val="dk1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— Загрузка фотографий / видео / логотипов;</a:t>
            </a:r>
            <a:endParaRPr sz="1000">
              <a:solidFill>
                <a:schemeClr val="dk1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— Выбор транспортной компании и согласование сроков забора и отправки груза на склад площадки, заказ пропуска на водителя;</a:t>
            </a:r>
            <a:endParaRPr sz="1000">
              <a:solidFill>
                <a:schemeClr val="dk1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— Формирование цен/скидок;</a:t>
            </a:r>
            <a:endParaRPr sz="1000">
              <a:solidFill>
                <a:schemeClr val="dk1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— Создание карточек товара. Загрузка фото и видео контента.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211600" y="1429325"/>
            <a:ext cx="1687200" cy="1562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Продвижение/продажи на маркетплейсе Lamoda </a:t>
            </a:r>
            <a:endParaRPr sz="1800"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(10 компаний) </a:t>
            </a:r>
            <a:endParaRPr sz="1800"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162" name="Google Shape;162;p22"/>
          <p:cNvCxnSpPr/>
          <p:nvPr/>
        </p:nvCxnSpPr>
        <p:spPr>
          <a:xfrm>
            <a:off x="1996300" y="1797675"/>
            <a:ext cx="726600" cy="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3" name="Google Shape;163;p22"/>
          <p:cNvCxnSpPr/>
          <p:nvPr/>
        </p:nvCxnSpPr>
        <p:spPr>
          <a:xfrm>
            <a:off x="6793350" y="1797675"/>
            <a:ext cx="726600" cy="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4" name="Google Shape;164;p22"/>
          <p:cNvSpPr txBox="1"/>
          <p:nvPr/>
        </p:nvSpPr>
        <p:spPr>
          <a:xfrm>
            <a:off x="7519950" y="1388700"/>
            <a:ext cx="1487400" cy="1206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- Привлечение новых клиентов</a:t>
            </a:r>
            <a:endParaRPr sz="1200"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- Рост продаж</a:t>
            </a:r>
            <a:endParaRPr sz="1200"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- Увеличение доли рынка</a:t>
            </a:r>
            <a:endParaRPr sz="1200"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/>
          <p:nvPr/>
        </p:nvSpPr>
        <p:spPr>
          <a:xfrm>
            <a:off x="1948475" y="69500"/>
            <a:ext cx="5001300" cy="10926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3"/>
          <p:cNvSpPr txBox="1"/>
          <p:nvPr>
            <p:ph type="title"/>
          </p:nvPr>
        </p:nvSpPr>
        <p:spPr>
          <a:xfrm>
            <a:off x="1406825" y="186100"/>
            <a:ext cx="6084600" cy="7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Акселератор: Этап 4. </a:t>
            </a:r>
            <a:endParaRPr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Итоги</a:t>
            </a:r>
            <a:endParaRPr sz="1700">
              <a:highlight>
                <a:srgbClr val="FF0000"/>
              </a:highlight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171" name="Google Shape;171;p23"/>
          <p:cNvSpPr txBox="1"/>
          <p:nvPr>
            <p:ph idx="1" type="body"/>
          </p:nvPr>
        </p:nvSpPr>
        <p:spPr>
          <a:xfrm>
            <a:off x="3622950" y="1491525"/>
            <a:ext cx="5178300" cy="25713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89999" marR="0" rtl="0" algn="l">
              <a:lnSpc>
                <a:spcPct val="146666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" sz="115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В рамках Форума Мой бизнес Иваново участвуют марки, прошедшие Программу акселерации, и Алексей Баженов, руководитель Института развития индустрии моды Beinopen</a:t>
            </a:r>
            <a:endParaRPr sz="1150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3"/>
          <p:cNvSpPr txBox="1"/>
          <p:nvPr/>
        </p:nvSpPr>
        <p:spPr>
          <a:xfrm>
            <a:off x="257375" y="1491525"/>
            <a:ext cx="3030600" cy="2571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IBM Plex Sans"/>
                <a:ea typeface="IBM Plex Sans"/>
                <a:cs typeface="IBM Plex Sans"/>
                <a:sym typeface="IBM Plex Sans"/>
              </a:rPr>
              <a:t>Дата: середина декабря</a:t>
            </a:r>
            <a:endParaRPr b="1" sz="16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IBM Plex Sans"/>
                <a:ea typeface="IBM Plex Sans"/>
                <a:cs typeface="IBM Plex Sans"/>
                <a:sym typeface="IBM Plex Sans"/>
              </a:rPr>
              <a:t>Место: Иваново</a:t>
            </a:r>
            <a:endParaRPr b="1" sz="16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1461200" y="254335"/>
            <a:ext cx="6084600" cy="11400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>
            <p:ph type="title"/>
          </p:nvPr>
        </p:nvSpPr>
        <p:spPr>
          <a:xfrm>
            <a:off x="1461275" y="293200"/>
            <a:ext cx="6084600" cy="7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000"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О программе</a:t>
            </a:r>
            <a:endParaRPr sz="5000"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highlight>
                <a:srgbClr val="FF0000"/>
              </a:highlight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1081650" y="1567725"/>
            <a:ext cx="6920100" cy="31398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Программа акселерации пройдет в Иваново с апреля по декабрь 2021 года.</a:t>
            </a:r>
            <a:endParaRPr sz="1400">
              <a:solidFill>
                <a:schemeClr val="dk1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Цель программы – сформировать на базе производств Ивановской области сильные модные бренды с востребованным продуктом и актуальным визуалом.</a:t>
            </a:r>
            <a:endParaRPr sz="1400">
              <a:solidFill>
                <a:schemeClr val="dk1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К работе с компаниями-участниками будут привлечены передовые дизайнеры, специалисты по бренд-менеджменту, маркетингу и продвижению, а также креативные профессионалы. Собранные команды разработают на базе производств стратегию конкурентоспособных брендов и совместно проработают в одном из направлений — брендинг, ассортимент, продвижение, продажи. В результате владельцы и сотрудники производств на практике научатся создавать современный и конкурентоспособный модный продукт, поймут дальнейшие шаги развития бренда. </a:t>
            </a:r>
            <a:endParaRPr sz="1400">
              <a:solidFill>
                <a:schemeClr val="dk1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Планируется участие 50 компаний на этапе консультаций и 20 компаний получат одну из услуг. </a:t>
            </a:r>
            <a:endParaRPr sz="1400">
              <a:solidFill>
                <a:schemeClr val="dk1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 rot="-5400000">
            <a:off x="-1327067" y="2562876"/>
            <a:ext cx="30579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IBM Plex Sans Light"/>
                <a:ea typeface="IBM Plex Sans Light"/>
                <a:cs typeface="IBM Plex Sans Light"/>
                <a:sym typeface="IBM Plex Sans Light"/>
              </a:rPr>
              <a:t>Дорожная карта </a:t>
            </a:r>
            <a:endParaRPr sz="24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11366" y="4758812"/>
            <a:ext cx="10857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IBM Plex Sans Light"/>
                <a:ea typeface="IBM Plex Sans Light"/>
                <a:cs typeface="IBM Plex Sans Light"/>
                <a:sym typeface="IBM Plex Sans Light"/>
              </a:rPr>
              <a:t>ЯНВАРЬ</a:t>
            </a:r>
            <a:endParaRPr sz="10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cxnSp>
        <p:nvCxnSpPr>
          <p:cNvPr id="73" name="Google Shape;73;p15"/>
          <p:cNvCxnSpPr/>
          <p:nvPr/>
        </p:nvCxnSpPr>
        <p:spPr>
          <a:xfrm>
            <a:off x="1103459" y="4773398"/>
            <a:ext cx="0" cy="828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" name="Google Shape;74;p15"/>
          <p:cNvCxnSpPr/>
          <p:nvPr/>
        </p:nvCxnSpPr>
        <p:spPr>
          <a:xfrm>
            <a:off x="2996032" y="4773398"/>
            <a:ext cx="0" cy="828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" name="Google Shape;75;p15"/>
          <p:cNvCxnSpPr/>
          <p:nvPr/>
        </p:nvCxnSpPr>
        <p:spPr>
          <a:xfrm>
            <a:off x="4220054" y="4773398"/>
            <a:ext cx="0" cy="828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" name="Google Shape;76;p15"/>
          <p:cNvCxnSpPr/>
          <p:nvPr/>
        </p:nvCxnSpPr>
        <p:spPr>
          <a:xfrm>
            <a:off x="5450959" y="4773398"/>
            <a:ext cx="0" cy="828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5"/>
          <p:cNvSpPr txBox="1"/>
          <p:nvPr/>
        </p:nvSpPr>
        <p:spPr>
          <a:xfrm>
            <a:off x="881308" y="4780000"/>
            <a:ext cx="11193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IBM Plex Sans Light"/>
                <a:ea typeface="IBM Plex Sans Light"/>
                <a:cs typeface="IBM Plex Sans Light"/>
                <a:sym typeface="IBM Plex Sans Light"/>
              </a:rPr>
              <a:t>АПРЕЛЬ</a:t>
            </a:r>
            <a:endParaRPr sz="10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cxnSp>
        <p:nvCxnSpPr>
          <p:cNvPr id="78" name="Google Shape;78;p15"/>
          <p:cNvCxnSpPr/>
          <p:nvPr/>
        </p:nvCxnSpPr>
        <p:spPr>
          <a:xfrm>
            <a:off x="133234" y="4814800"/>
            <a:ext cx="89994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diamond"/>
            <a:tailEnd len="med" w="med" type="stealth"/>
          </a:ln>
        </p:spPr>
      </p:cxnSp>
      <p:sp>
        <p:nvSpPr>
          <p:cNvPr id="79" name="Google Shape;79;p15"/>
          <p:cNvSpPr txBox="1"/>
          <p:nvPr/>
        </p:nvSpPr>
        <p:spPr>
          <a:xfrm>
            <a:off x="2838733" y="4758800"/>
            <a:ext cx="11193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IBM Plex Sans Light"/>
                <a:ea typeface="IBM Plex Sans Light"/>
                <a:cs typeface="IBM Plex Sans Light"/>
                <a:sym typeface="IBM Plex Sans Light"/>
              </a:rPr>
              <a:t>ИЮНЬ</a:t>
            </a:r>
            <a:endParaRPr sz="10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4149483" y="4758800"/>
            <a:ext cx="11193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IBM Plex Sans Light"/>
                <a:ea typeface="IBM Plex Sans Light"/>
                <a:cs typeface="IBM Plex Sans Light"/>
                <a:sym typeface="IBM Plex Sans Light"/>
              </a:rPr>
              <a:t>ИЮЛЬ</a:t>
            </a:r>
            <a:endParaRPr sz="10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5192584" y="4758800"/>
            <a:ext cx="12852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IBM Plex Sans Light"/>
                <a:ea typeface="IBM Plex Sans Light"/>
                <a:cs typeface="IBM Plex Sans Light"/>
                <a:sym typeface="IBM Plex Sans Light"/>
              </a:rPr>
              <a:t>АВГУСТ</a:t>
            </a:r>
            <a:endParaRPr sz="10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6354509" y="4758800"/>
            <a:ext cx="1428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IBM Plex Sans Light"/>
                <a:ea typeface="IBM Plex Sans Light"/>
                <a:cs typeface="IBM Plex Sans Light"/>
                <a:sym typeface="IBM Plex Sans Light"/>
              </a:rPr>
              <a:t>ОКТЯБРЬ</a:t>
            </a:r>
            <a:endParaRPr sz="10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cxnSp>
        <p:nvCxnSpPr>
          <p:cNvPr id="83" name="Google Shape;83;p15"/>
          <p:cNvCxnSpPr/>
          <p:nvPr/>
        </p:nvCxnSpPr>
        <p:spPr>
          <a:xfrm>
            <a:off x="6810854" y="4773398"/>
            <a:ext cx="0" cy="828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" name="Google Shape;84;p15"/>
          <p:cNvCxnSpPr/>
          <p:nvPr/>
        </p:nvCxnSpPr>
        <p:spPr>
          <a:xfrm>
            <a:off x="7725254" y="4773398"/>
            <a:ext cx="0" cy="828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5" name="Google Shape;85;p15"/>
          <p:cNvSpPr txBox="1"/>
          <p:nvPr/>
        </p:nvSpPr>
        <p:spPr>
          <a:xfrm>
            <a:off x="3030650" y="2569675"/>
            <a:ext cx="37125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АКСЕЛЕРАТОР. РЕАЛИЗАЦИЯ</a:t>
            </a:r>
            <a:endParaRPr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Каждой компании реализуем одну из услуг, которая необходима для роста</a:t>
            </a:r>
            <a:endParaRPr sz="10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1460850" y="403575"/>
            <a:ext cx="24117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IBM Plex Sans Light"/>
                <a:ea typeface="IBM Plex Sans Light"/>
                <a:cs typeface="IBM Plex Sans Light"/>
                <a:sym typeface="IBM Plex Sans Light"/>
              </a:rPr>
              <a:t>АКСЕЛЕРАТОР. ВВЕДЕНИЕ</a:t>
            </a:r>
            <a:endParaRPr sz="1000"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Презентация результатов Программы акселерации 2020 года и новой программы</a:t>
            </a:r>
            <a:endParaRPr sz="10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2176825" y="1421350"/>
            <a:ext cx="34191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IBM Plex Sans Light"/>
                <a:ea typeface="IBM Plex Sans Light"/>
                <a:cs typeface="IBM Plex Sans Light"/>
                <a:sym typeface="IBM Plex Sans Light"/>
              </a:rPr>
              <a:t>АКСЕЛЕРАТОР. КОНСАЛТИНГ</a:t>
            </a:r>
            <a:endParaRPr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Со специалистами в брендинге и бизнес-консультантами проходит аудит компаний. Цель — сформировать УТП и понять точки роста компании.</a:t>
            </a:r>
            <a:endParaRPr sz="10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1588575" y="1208425"/>
            <a:ext cx="488100" cy="64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/>
          <p:nvPr/>
        </p:nvSpPr>
        <p:spPr>
          <a:xfrm>
            <a:off x="2273575" y="2418225"/>
            <a:ext cx="612300" cy="82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>
            <a:off x="3109775" y="3270650"/>
            <a:ext cx="2840100" cy="82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7614884" y="4780000"/>
            <a:ext cx="1032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IBM Plex Sans Light"/>
                <a:ea typeface="IBM Plex Sans Light"/>
                <a:cs typeface="IBM Plex Sans Light"/>
                <a:sym typeface="IBM Plex Sans Light"/>
              </a:rPr>
              <a:t>ДЕК 2021</a:t>
            </a:r>
            <a:endParaRPr sz="10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7610050" y="3505850"/>
            <a:ext cx="15057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IBM Plex Sans Light"/>
                <a:ea typeface="IBM Plex Sans Light"/>
                <a:cs typeface="IBM Plex Sans Light"/>
                <a:sym typeface="IBM Plex Sans Light"/>
              </a:rPr>
              <a:t>АКСЕЛЕРАТОР. ИТОГИ</a:t>
            </a:r>
            <a:r>
              <a:rPr lang="ru" sz="1000">
                <a:latin typeface="IBM Plex Sans Light"/>
                <a:ea typeface="IBM Plex Sans Light"/>
                <a:cs typeface="IBM Plex Sans Light"/>
                <a:sym typeface="IBM Plex Sans Light"/>
              </a:rPr>
              <a:t> </a:t>
            </a:r>
            <a:endParaRPr sz="1000"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IBM Plex Sans Light"/>
                <a:ea typeface="IBM Plex Sans Light"/>
                <a:cs typeface="IBM Plex Sans Light"/>
                <a:sym typeface="IBM Plex Sans Light"/>
              </a:rPr>
              <a:t>Подведение итогов Программы в рамках Форума Мой бизнес</a:t>
            </a:r>
            <a:endParaRPr sz="10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7691075" y="4526000"/>
            <a:ext cx="244800" cy="82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4" name="Google Shape;94;p15"/>
          <p:cNvCxnSpPr/>
          <p:nvPr/>
        </p:nvCxnSpPr>
        <p:spPr>
          <a:xfrm>
            <a:off x="2094059" y="4773398"/>
            <a:ext cx="0" cy="828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5" name="Google Shape;95;p15"/>
          <p:cNvSpPr txBox="1"/>
          <p:nvPr/>
        </p:nvSpPr>
        <p:spPr>
          <a:xfrm>
            <a:off x="1928233" y="4780000"/>
            <a:ext cx="11193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IBM Plex Sans Light"/>
                <a:ea typeface="IBM Plex Sans Light"/>
                <a:cs typeface="IBM Plex Sans Light"/>
                <a:sym typeface="IBM Plex Sans Light"/>
              </a:rPr>
              <a:t>МАЙ</a:t>
            </a:r>
            <a:endParaRPr sz="10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/>
          <p:nvPr/>
        </p:nvSpPr>
        <p:spPr>
          <a:xfrm>
            <a:off x="1948475" y="69500"/>
            <a:ext cx="5001300" cy="10926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 txBox="1"/>
          <p:nvPr>
            <p:ph type="title"/>
          </p:nvPr>
        </p:nvSpPr>
        <p:spPr>
          <a:xfrm>
            <a:off x="1406825" y="186100"/>
            <a:ext cx="6084600" cy="7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Акселератор: Этап 1. </a:t>
            </a:r>
            <a:endParaRPr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Введение</a:t>
            </a:r>
            <a:endParaRPr sz="1700">
              <a:highlight>
                <a:srgbClr val="FF0000"/>
              </a:highlight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3622950" y="1491525"/>
            <a:ext cx="5178300" cy="33609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8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5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Подведение итогов Программы акселерации 2020 года</a:t>
            </a:r>
            <a:endParaRPr b="1" sz="1150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5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Инсталляция новых коллекций компаний, а также описание кейсов компаний с привлечением специалистов, работавших на проекте, и марок-участников.</a:t>
            </a:r>
            <a:endParaRPr sz="1150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5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Анонс новой Программы акселерации</a:t>
            </a:r>
            <a:endParaRPr b="1" sz="1150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5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Описание этапов работы и услуг, которые получат новые компании.</a:t>
            </a:r>
            <a:endParaRPr sz="1150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5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Отбор новых участников </a:t>
            </a:r>
            <a:endParaRPr b="1" sz="1150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5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Пройдёт по результатам заполненных брифов, для участников состоится первая лекция по аудиту компании</a:t>
            </a:r>
            <a:endParaRPr sz="1150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5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Критерии выхода на Lamoda</a:t>
            </a:r>
            <a:endParaRPr b="1" sz="1150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5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Онлайн-встреча с Ириной Максимовой, руководителем отдела по управлению категорией женской одежды Lamoda</a:t>
            </a:r>
            <a:endParaRPr sz="1150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257375" y="1491525"/>
            <a:ext cx="3030600" cy="2571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IBM Plex Sans"/>
                <a:ea typeface="IBM Plex Sans"/>
                <a:cs typeface="IBM Plex Sans"/>
                <a:sym typeface="IBM Plex Sans"/>
              </a:rPr>
              <a:t>Дата: 22 апреля, очно</a:t>
            </a:r>
            <a:endParaRPr b="1" sz="16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IBM Plex Sans"/>
                <a:ea typeface="IBM Plex Sans"/>
                <a:cs typeface="IBM Plex Sans"/>
                <a:sym typeface="IBM Plex Sans"/>
              </a:rPr>
              <a:t>Место: Ивановский государственный политехнический университет</a:t>
            </a:r>
            <a:endParaRPr b="1" sz="16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/>
          <p:nvPr/>
        </p:nvSpPr>
        <p:spPr>
          <a:xfrm>
            <a:off x="1948475" y="69500"/>
            <a:ext cx="5001300" cy="10926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 txBox="1"/>
          <p:nvPr>
            <p:ph type="title"/>
          </p:nvPr>
        </p:nvSpPr>
        <p:spPr>
          <a:xfrm>
            <a:off x="1406825" y="186100"/>
            <a:ext cx="6084600" cy="7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Акселератор: Этап 2. </a:t>
            </a:r>
            <a:endParaRPr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Консалтинг</a:t>
            </a:r>
            <a:endParaRPr sz="1700">
              <a:highlight>
                <a:srgbClr val="FF0000"/>
              </a:highlight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3622950" y="1491525"/>
            <a:ext cx="5178300" cy="25713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8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5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Ключевая тема консалтинга — «Как самостоятельно провести аудит компании и найти уникальное торговое предложение (УТП) бренда». </a:t>
            </a:r>
            <a:endParaRPr sz="1150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5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Консалтинг — это три встречи с компаниями-участниками, первая из которых пройдёт очно в Иваново, а остальные — онлайн. </a:t>
            </a:r>
            <a:endParaRPr sz="1150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5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Результат — для каждой из компаний будет составлен документ со стратегией развития бренда: точки роста и риски в бизнес-контексте, ориентиры и конкуренты, целевая аудитория, утп бренда и позиционирование, план развития.</a:t>
            </a:r>
            <a:endParaRPr sz="1150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9999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257375" y="1491525"/>
            <a:ext cx="3030600" cy="2571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IBM Plex Sans"/>
                <a:ea typeface="IBM Plex Sans"/>
                <a:cs typeface="IBM Plex Sans"/>
                <a:sym typeface="IBM Plex Sans"/>
              </a:rPr>
              <a:t>Дата: апрель — май</a:t>
            </a:r>
            <a:endParaRPr b="1" sz="16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IBM Plex Sans"/>
                <a:ea typeface="IBM Plex Sans"/>
                <a:cs typeface="IBM Plex Sans"/>
                <a:sym typeface="IBM Plex Sans"/>
              </a:rPr>
              <a:t>Место: Ивановский Государственный Политехнический Университет, онлайн</a:t>
            </a:r>
            <a:endParaRPr b="1" sz="16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/>
          <p:nvPr/>
        </p:nvSpPr>
        <p:spPr>
          <a:xfrm>
            <a:off x="1445825" y="254325"/>
            <a:ext cx="6019200" cy="8190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 txBox="1"/>
          <p:nvPr>
            <p:ph type="title"/>
          </p:nvPr>
        </p:nvSpPr>
        <p:spPr>
          <a:xfrm>
            <a:off x="1454975" y="301423"/>
            <a:ext cx="6084600" cy="7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Программа</a:t>
            </a:r>
            <a:endParaRPr sz="100">
              <a:highlight>
                <a:srgbClr val="FF0000"/>
              </a:highlight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317675" y="1206600"/>
            <a:ext cx="8359200" cy="3837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89999" marR="0" rtl="0" algn="l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5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22 апреля:</a:t>
            </a:r>
            <a:r>
              <a:rPr lang="ru" sz="115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 Лекция: «Как самостоятельно провести аудит компании и найти уникальное торговое предложение (УТП) бренда. Часть 1»</a:t>
            </a:r>
            <a:endParaRPr sz="1150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9999" marR="0" rtl="0" algn="l">
              <a:lnSpc>
                <a:spcPct val="146666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" sz="115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— бизнес-контекст: фундамент, точки роста и риски компании, из которых можно выделить цель</a:t>
            </a:r>
            <a:endParaRPr sz="1150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9999" marR="0" rtl="0" algn="l">
              <a:lnSpc>
                <a:spcPct val="146666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" sz="115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— аудитория: портрет ядра аудитории и последователей, их интересов и ценностей</a:t>
            </a:r>
            <a:endParaRPr sz="1150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9999" marR="0" rtl="0" algn="l">
              <a:lnSpc>
                <a:spcPct val="146666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" sz="115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— ценности компании: определение конкурентного поля и описание своих сильных сторон.</a:t>
            </a:r>
            <a:endParaRPr sz="1150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9999" marR="0" rtl="0" algn="l">
              <a:lnSpc>
                <a:spcPct val="146666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ru" sz="115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5 мая</a:t>
            </a:r>
            <a:r>
              <a:rPr lang="ru" sz="115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: Лекция: «Как самостоятельно провести аудит компании и найти уникальное торговое предложение (УТП) бренда. Часть 2»</a:t>
            </a:r>
            <a:endParaRPr sz="1150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9999" marR="0" rtl="0" algn="l">
              <a:lnSpc>
                <a:spcPct val="146666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" sz="115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— позиционирование компании и формат коммуникации с аудиторией; </a:t>
            </a:r>
            <a:endParaRPr sz="1150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9999" marR="0" rtl="0" algn="l">
              <a:lnSpc>
                <a:spcPct val="146666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" sz="115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— маркетинговые цели и выбор инструментов; </a:t>
            </a:r>
            <a:endParaRPr sz="1150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9999" marR="0" rtl="0" algn="l">
              <a:lnSpc>
                <a:spcPct val="146666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" sz="115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— ориентиры в контенте: визуальном, графическом и текстовом.</a:t>
            </a:r>
            <a:endParaRPr sz="1150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9999" marR="0" rtl="0" algn="l">
              <a:lnSpc>
                <a:spcPct val="146666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ru" sz="115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17 — 31 мая:</a:t>
            </a:r>
            <a:r>
              <a:rPr lang="ru" sz="115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 Индивидуальные встречи с участниками акселерации</a:t>
            </a:r>
            <a:endParaRPr sz="1150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9999" marR="0" rtl="0" algn="l">
              <a:lnSpc>
                <a:spcPct val="146666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" sz="115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— консультации компаний по результатам брифов и аудитов, определение направления для дальнейшего участия в Программе акселерации</a:t>
            </a:r>
            <a:endParaRPr sz="1150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9999" marR="0" rtl="0" algn="l">
              <a:lnSpc>
                <a:spcPct val="146666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t/>
            </a:r>
            <a:endParaRPr sz="1150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/>
          <p:nvPr/>
        </p:nvSpPr>
        <p:spPr>
          <a:xfrm>
            <a:off x="1948475" y="69500"/>
            <a:ext cx="5001300" cy="10926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9"/>
          <p:cNvSpPr txBox="1"/>
          <p:nvPr>
            <p:ph type="title"/>
          </p:nvPr>
        </p:nvSpPr>
        <p:spPr>
          <a:xfrm>
            <a:off x="1406825" y="186100"/>
            <a:ext cx="6084600" cy="7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Акселератор: Этап 3. </a:t>
            </a:r>
            <a:endParaRPr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Реализация</a:t>
            </a:r>
            <a:endParaRPr sz="1700">
              <a:highlight>
                <a:srgbClr val="FF0000"/>
              </a:highlight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3622950" y="1491525"/>
            <a:ext cx="5178300" cy="28878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89999" marR="0" rtl="0" algn="l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5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Каждая компания-участник Программы акселерации получает одну из предлагаемых услуг: </a:t>
            </a:r>
            <a:br>
              <a:rPr lang="ru" sz="115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15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— создание брендинга; </a:t>
            </a:r>
            <a:br>
              <a:rPr lang="ru" sz="115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15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— обновление/коррекция ассортимента;</a:t>
            </a:r>
            <a:endParaRPr sz="1150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9999" marR="0" rtl="0" algn="l">
              <a:lnSpc>
                <a:spcPct val="146666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" sz="115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— работа с соцсетями на примере Инстаграм;</a:t>
            </a:r>
            <a:br>
              <a:rPr lang="ru" sz="115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15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— продвижение/продажи на маркетплейсе Lamoda </a:t>
            </a:r>
            <a:r>
              <a:rPr i="1" lang="ru" sz="115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(для 10 компаний)</a:t>
            </a:r>
            <a:endParaRPr sz="1150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9999" marR="0" rtl="0" algn="l">
              <a:lnSpc>
                <a:spcPct val="146666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5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С компаниями идёт индивидуальная работа с привлечением профильных специалистов.</a:t>
            </a:r>
            <a:endParaRPr sz="1150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257375" y="1491525"/>
            <a:ext cx="3030600" cy="2571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IBM Plex Sans"/>
                <a:ea typeface="IBM Plex Sans"/>
                <a:cs typeface="IBM Plex Sans"/>
                <a:sym typeface="IBM Plex Sans"/>
              </a:rPr>
              <a:t>Дата: июнь — сентябрь</a:t>
            </a:r>
            <a:endParaRPr b="1" sz="16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IBM Plex Sans"/>
                <a:ea typeface="IBM Plex Sans"/>
                <a:cs typeface="IBM Plex Sans"/>
                <a:sym typeface="IBM Plex Sans"/>
              </a:rPr>
              <a:t>Место: онлайн</a:t>
            </a:r>
            <a:endParaRPr b="1" sz="16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IBM Plex Sans"/>
                <a:ea typeface="IBM Plex Sans"/>
                <a:cs typeface="IBM Plex Sans"/>
                <a:sym typeface="IBM Plex Sans"/>
              </a:rPr>
              <a:t>Количество субъектов МСП: 30 компаний</a:t>
            </a:r>
            <a:endParaRPr b="1" sz="16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>
            <a:off x="1445825" y="254327"/>
            <a:ext cx="6019200" cy="10017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0"/>
          <p:cNvSpPr txBox="1"/>
          <p:nvPr>
            <p:ph type="title"/>
          </p:nvPr>
        </p:nvSpPr>
        <p:spPr>
          <a:xfrm>
            <a:off x="1461275" y="428398"/>
            <a:ext cx="6084600" cy="7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Варианты услуг:</a:t>
            </a:r>
            <a:endParaRPr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highlight>
                <a:srgbClr val="FF0000"/>
              </a:highlight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2799425" y="1796325"/>
            <a:ext cx="3727800" cy="10884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Название, логотип, ключевые графические элементы, шрифт, цветовая палитра, брендинг на носителях (этикетки, пакеты, упаковка), брендинг в соцсетях, макет-дизайн сайта с элементами бренда</a:t>
            </a:r>
            <a:endParaRPr sz="1200">
              <a:solidFill>
                <a:schemeClr val="dk1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206575" y="1918875"/>
            <a:ext cx="1655100" cy="519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Брендинг</a:t>
            </a:r>
            <a:endParaRPr sz="1600"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208325" y="3266775"/>
            <a:ext cx="1655100" cy="1176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Ассортимент</a:t>
            </a:r>
            <a:endParaRPr sz="1800"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(обновление/коррекция)</a:t>
            </a:r>
            <a:endParaRPr sz="1800"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2825525" y="3309225"/>
            <a:ext cx="3727800" cy="1176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Мудборд, цветовая палитра, ориентиры по моделям (на два сезона или базовый ассортимент + капсулы), ориентиры по принтам, рекомендации по материалам. Ориентировочно 30 моделей. </a:t>
            </a:r>
            <a:endParaRPr sz="1200">
              <a:solidFill>
                <a:schemeClr val="dk1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cxnSp>
        <p:nvCxnSpPr>
          <p:cNvPr id="137" name="Google Shape;137;p20"/>
          <p:cNvCxnSpPr/>
          <p:nvPr/>
        </p:nvCxnSpPr>
        <p:spPr>
          <a:xfrm>
            <a:off x="1996300" y="3855075"/>
            <a:ext cx="726600" cy="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8" name="Google Shape;138;p20"/>
          <p:cNvCxnSpPr/>
          <p:nvPr/>
        </p:nvCxnSpPr>
        <p:spPr>
          <a:xfrm>
            <a:off x="1996300" y="2178675"/>
            <a:ext cx="726600" cy="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9" name="Google Shape;139;p20"/>
          <p:cNvCxnSpPr/>
          <p:nvPr/>
        </p:nvCxnSpPr>
        <p:spPr>
          <a:xfrm>
            <a:off x="6610150" y="2178675"/>
            <a:ext cx="726600" cy="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0" name="Google Shape;140;p20"/>
          <p:cNvSpPr txBox="1"/>
          <p:nvPr/>
        </p:nvSpPr>
        <p:spPr>
          <a:xfrm>
            <a:off x="7464975" y="1796325"/>
            <a:ext cx="1487400" cy="1088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Повышение добавочной стоимости продукта</a:t>
            </a:r>
            <a:endParaRPr sz="1200">
              <a:solidFill>
                <a:srgbClr val="000000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cxnSp>
        <p:nvCxnSpPr>
          <p:cNvPr id="141" name="Google Shape;141;p20"/>
          <p:cNvCxnSpPr/>
          <p:nvPr/>
        </p:nvCxnSpPr>
        <p:spPr>
          <a:xfrm>
            <a:off x="6610150" y="3855075"/>
            <a:ext cx="726600" cy="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2" name="Google Shape;142;p20"/>
          <p:cNvSpPr txBox="1"/>
          <p:nvPr/>
        </p:nvSpPr>
        <p:spPr>
          <a:xfrm>
            <a:off x="7465025" y="3266775"/>
            <a:ext cx="1487400" cy="1176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- Выход на новую аудиторию и в новый сегмент</a:t>
            </a:r>
            <a:endParaRPr sz="1200"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- Расширение ассортимента</a:t>
            </a:r>
            <a:endParaRPr sz="1200"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/>
          <p:nvPr/>
        </p:nvSpPr>
        <p:spPr>
          <a:xfrm>
            <a:off x="1445825" y="254327"/>
            <a:ext cx="6019200" cy="10017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1"/>
          <p:cNvSpPr txBox="1"/>
          <p:nvPr>
            <p:ph type="title"/>
          </p:nvPr>
        </p:nvSpPr>
        <p:spPr>
          <a:xfrm>
            <a:off x="1461275" y="428398"/>
            <a:ext cx="6084600" cy="7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Варианты услуг:</a:t>
            </a:r>
            <a:endParaRPr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highlight>
                <a:srgbClr val="FF0000"/>
              </a:highlight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149" name="Google Shape;149;p21"/>
          <p:cNvSpPr txBox="1"/>
          <p:nvPr>
            <p:ph idx="1" type="body"/>
          </p:nvPr>
        </p:nvSpPr>
        <p:spPr>
          <a:xfrm>
            <a:off x="2799425" y="1872525"/>
            <a:ext cx="3727800" cy="21318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- Составление контент-стратегии для Инстаграма; - Графическое оформление постов и сториc (маркетинговых акций компаний);</a:t>
            </a:r>
            <a:endParaRPr sz="1200">
              <a:solidFill>
                <a:schemeClr val="dk1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- Оформление highlights (структура, наполнение, иконки);</a:t>
            </a:r>
            <a:endParaRPr sz="1200">
              <a:solidFill>
                <a:schemeClr val="dk1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- Контент-план на месяц (примеры постов, рубрикатор, периодичность, тематика);</a:t>
            </a:r>
            <a:endParaRPr sz="1200">
              <a:solidFill>
                <a:schemeClr val="dk1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- Настройка таргетированной рекламы. </a:t>
            </a:r>
            <a:endParaRPr sz="1200">
              <a:solidFill>
                <a:schemeClr val="dk1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- Съемки для соцсетей, ориентировочно 15-30 моделей ( 100 фотографий с ретушью)</a:t>
            </a:r>
            <a:endParaRPr sz="1200">
              <a:solidFill>
                <a:schemeClr val="dk1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150" name="Google Shape;150;p21"/>
          <p:cNvSpPr txBox="1"/>
          <p:nvPr/>
        </p:nvSpPr>
        <p:spPr>
          <a:xfrm>
            <a:off x="206575" y="1995075"/>
            <a:ext cx="1655100" cy="805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Соцсети (Instagram)</a:t>
            </a:r>
            <a:endParaRPr sz="1800">
              <a:solidFill>
                <a:schemeClr val="dk1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cxnSp>
        <p:nvCxnSpPr>
          <p:cNvPr id="151" name="Google Shape;151;p21"/>
          <p:cNvCxnSpPr/>
          <p:nvPr/>
        </p:nvCxnSpPr>
        <p:spPr>
          <a:xfrm>
            <a:off x="1996300" y="2254875"/>
            <a:ext cx="726600" cy="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2" name="Google Shape;152;p21"/>
          <p:cNvCxnSpPr/>
          <p:nvPr/>
        </p:nvCxnSpPr>
        <p:spPr>
          <a:xfrm>
            <a:off x="6610150" y="2254875"/>
            <a:ext cx="726600" cy="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3" name="Google Shape;153;p21"/>
          <p:cNvSpPr txBox="1"/>
          <p:nvPr/>
        </p:nvSpPr>
        <p:spPr>
          <a:xfrm>
            <a:off x="7464975" y="1872525"/>
            <a:ext cx="1487400" cy="1206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- Привлечение новых клиентов</a:t>
            </a:r>
            <a:endParaRPr sz="1200"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- Рост продаж</a:t>
            </a:r>
            <a:endParaRPr sz="1200"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- Увеличение медийного охвата</a:t>
            </a:r>
            <a:endParaRPr sz="1200"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