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8" r:id="rId4"/>
    <p:sldId id="262" r:id="rId5"/>
    <p:sldId id="263" r:id="rId6"/>
    <p:sldId id="264" r:id="rId7"/>
    <p:sldId id="265" r:id="rId8"/>
    <p:sldId id="259" r:id="rId9"/>
    <p:sldId id="266" r:id="rId10"/>
    <p:sldId id="267" r:id="rId11"/>
    <p:sldId id="268" r:id="rId12"/>
    <p:sldId id="260" r:id="rId13"/>
    <p:sldId id="261" r:id="rId14"/>
    <p:sldId id="269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2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48A9C1-F13D-444A-ABAC-B76A3BF72E73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187CED-D90A-4AD6-AD15-E2DC11D49F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85261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87CED-D90A-4AD6-AD15-E2DC11D49FF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1339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7A10DF4-94AA-4BC6-9217-5CA139BC2E65}" type="datetime1">
              <a:rPr lang="ru-RU" smtClean="0"/>
              <a:t>21.01.2021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769243E-3166-4A02-9668-FA2E3D199A49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5483954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A1EC0-5A40-41F2-83D8-AB807D6ED05F}" type="datetime1">
              <a:rPr lang="ru-RU" smtClean="0"/>
              <a:t>21.01.2021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9243E-3166-4A02-9668-FA2E3D199A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0973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D24AE-6818-41E3-A131-81AB445518D5}" type="datetime1">
              <a:rPr lang="ru-RU" smtClean="0"/>
              <a:t>21.01.2021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9243E-3166-4A02-9668-FA2E3D199A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5533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B5A67-CD11-4171-BB10-89D26FA9C4BA}" type="datetime1">
              <a:rPr lang="ru-RU" smtClean="0"/>
              <a:t>21.01.2021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9243E-3166-4A02-9668-FA2E3D199A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1738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EE41D76-3737-4FDA-B7B8-98EC17DCBBCA}" type="datetime1">
              <a:rPr lang="ru-RU" smtClean="0"/>
              <a:t>21.01.2021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769243E-3166-4A02-9668-FA2E3D199A49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0516129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FF3E1-1FDC-4258-916C-20E5D0DF05A7}" type="datetime1">
              <a:rPr lang="ru-RU" smtClean="0"/>
              <a:t>21.01.2021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9243E-3166-4A02-9668-FA2E3D199A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1250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E3DED-BEDC-4CD4-A04A-0C6D4F98F5A2}" type="datetime1">
              <a:rPr lang="ru-RU" smtClean="0"/>
              <a:t>21.01.2021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9243E-3166-4A02-9668-FA2E3D199A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9821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3DAA9-B5AA-4172-BB40-082907BAC575}" type="datetime1">
              <a:rPr lang="ru-RU" smtClean="0"/>
              <a:t>21.01.2021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9243E-3166-4A02-9668-FA2E3D199A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354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56E84-5C60-4C71-BABC-E1FBCF31CCB2}" type="datetime1">
              <a:rPr lang="ru-RU" smtClean="0"/>
              <a:t>21.01.2021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9243E-3166-4A02-9668-FA2E3D199A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5829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B07306-0A1C-4FB6-8343-FB14350FE487}" type="datetime1">
              <a:rPr lang="ru-RU" smtClean="0"/>
              <a:t>21.01.2021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769243E-3166-4A02-9668-FA2E3D199A49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36976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12A472-346B-46AC-93AB-F902E04FCE9B}" type="datetime1">
              <a:rPr lang="ru-RU" smtClean="0"/>
              <a:t>21.01.2021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769243E-3166-4A02-9668-FA2E3D199A49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185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287B7E3F-E6AE-450E-817E-0F7EE7FD9082}" type="datetime1">
              <a:rPr lang="ru-RU" smtClean="0"/>
              <a:t>21.01.2021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E769243E-3166-4A02-9668-FA2E3D199A49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64305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4294967295" orient="horz" pos="1368">
          <p15:clr>
            <a:srgbClr val="F26B43"/>
          </p15:clr>
        </p15:guide>
        <p15:guide id="4294967295" orient="horz" pos="1440">
          <p15:clr>
            <a:srgbClr val="F26B43"/>
          </p15:clr>
        </p15:guide>
        <p15:guide id="4294967295" orient="horz" pos="3696">
          <p15:clr>
            <a:srgbClr val="F26B43"/>
          </p15:clr>
        </p15:guide>
        <p15:guide id="4294967295" orient="horz" pos="432">
          <p15:clr>
            <a:srgbClr val="F26B43"/>
          </p15:clr>
        </p15:guide>
        <p15:guide id="4294967295" orient="horz" pos="1512">
          <p15:clr>
            <a:srgbClr val="F26B43"/>
          </p15:clr>
        </p15:guide>
        <p15:guide id="4294967295" pos="6912">
          <p15:clr>
            <a:srgbClr val="F26B43"/>
          </p15:clr>
        </p15:guide>
        <p15:guide id="4294967295" pos="936">
          <p15:clr>
            <a:srgbClr val="F26B43"/>
          </p15:clr>
        </p15:guide>
        <p15:guide id="4294967295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15127" y="1353025"/>
            <a:ext cx="8361229" cy="2098226"/>
          </a:xfrm>
        </p:spPr>
        <p:txBody>
          <a:bodyPr/>
          <a:lstStyle/>
          <a:p>
            <a:r>
              <a:rPr lang="ru-RU" sz="5400" dirty="0" smtClean="0"/>
              <a:t>Крупнейшие </a:t>
            </a:r>
            <a:r>
              <a:rPr lang="ru-RU" sz="5400" dirty="0" err="1" smtClean="0"/>
              <a:t>Маркетплейсы</a:t>
            </a:r>
            <a:r>
              <a:rPr lang="ru-RU" sz="5400" dirty="0" smtClean="0"/>
              <a:t> </a:t>
            </a:r>
            <a:r>
              <a:rPr lang="ru-RU" sz="5400" dirty="0" err="1" smtClean="0"/>
              <a:t>россии</a:t>
            </a:r>
            <a:endParaRPr lang="ru-RU" sz="5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5257" y="4245717"/>
            <a:ext cx="3646714" cy="79923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742" y="3645211"/>
            <a:ext cx="4000500" cy="200025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6086" y="0"/>
            <a:ext cx="1055914" cy="1055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430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439886" y="874265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 smtClean="0"/>
              <a:t>ДОБАВЛЕНИЕ ТОВАРОВ НА ПОРТАЛ</a:t>
            </a:r>
            <a:endParaRPr lang="ru-RU" dirty="0" smtClean="0"/>
          </a:p>
        </p:txBody>
      </p:sp>
      <p:sp>
        <p:nvSpPr>
          <p:cNvPr id="2" name="Прямоугольник 1"/>
          <p:cNvSpPr/>
          <p:nvPr/>
        </p:nvSpPr>
        <p:spPr>
          <a:xfrm>
            <a:off x="1262743" y="2522194"/>
            <a:ext cx="101346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dirty="0" smtClean="0"/>
              <a:t>Добавление товаров через </a:t>
            </a:r>
            <a:r>
              <a:rPr lang="en-US" dirty="0" smtClean="0"/>
              <a:t>XLS </a:t>
            </a:r>
            <a:r>
              <a:rPr lang="ru-RU" dirty="0" smtClean="0"/>
              <a:t>шаблон(спецификация). Имеется возможность заполнение спецификации в веб-интерфейсе, а также в </a:t>
            </a:r>
            <a:r>
              <a:rPr lang="en-US" dirty="0" smtClean="0"/>
              <a:t>Excel</a:t>
            </a:r>
            <a:r>
              <a:rPr lang="ru-RU" dirty="0" smtClean="0"/>
              <a:t>.</a:t>
            </a:r>
          </a:p>
          <a:p>
            <a:pPr marL="342900" indent="-342900">
              <a:buAutoNum type="arabicPeriod"/>
            </a:pPr>
            <a:endParaRPr lang="ru-RU" dirty="0"/>
          </a:p>
          <a:p>
            <a:pPr marL="342900" indent="-342900">
              <a:buAutoNum type="arabicPeriod"/>
            </a:pPr>
            <a:r>
              <a:rPr lang="ru-RU" dirty="0" smtClean="0"/>
              <a:t>Добавление товаров по одному в личном кабинете(спецификация </a:t>
            </a:r>
            <a:r>
              <a:rPr lang="en-US" dirty="0" smtClean="0"/>
              <a:t>NEW</a:t>
            </a:r>
            <a:r>
              <a:rPr lang="ru-RU" dirty="0" smtClean="0"/>
              <a:t>).</a:t>
            </a:r>
          </a:p>
          <a:p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513" y="-294241"/>
            <a:ext cx="2995406" cy="1497703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087" y="6368143"/>
            <a:ext cx="489857" cy="489857"/>
          </a:xfrm>
          <a:prstGeom prst="rect">
            <a:avLst/>
          </a:prstGeom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9243E-3166-4A02-9668-FA2E3D199A49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5336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439886" y="874265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 smtClean="0"/>
              <a:t>ОТГРУЗКА</a:t>
            </a:r>
            <a:endParaRPr lang="ru-RU" dirty="0" smtClean="0"/>
          </a:p>
        </p:txBody>
      </p:sp>
      <p:sp>
        <p:nvSpPr>
          <p:cNvPr id="2" name="Прямоугольник 1"/>
          <p:cNvSpPr/>
          <p:nvPr/>
        </p:nvSpPr>
        <p:spPr>
          <a:xfrm>
            <a:off x="1284514" y="1956136"/>
            <a:ext cx="101346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dirty="0" smtClean="0"/>
              <a:t>Добавить</a:t>
            </a:r>
            <a:r>
              <a:rPr lang="en-US" dirty="0" smtClean="0"/>
              <a:t> </a:t>
            </a:r>
            <a:r>
              <a:rPr lang="ru-RU" dirty="0" smtClean="0"/>
              <a:t>Заказ на поставку, путем загрузки заполненного шаблона.</a:t>
            </a:r>
          </a:p>
          <a:p>
            <a:pPr marL="342900" indent="-342900">
              <a:buAutoNum type="arabicPeriod"/>
            </a:pPr>
            <a:endParaRPr lang="ru-RU" dirty="0"/>
          </a:p>
          <a:p>
            <a:pPr marL="342900" indent="-342900">
              <a:buAutoNum type="arabicPeriod"/>
            </a:pPr>
            <a:r>
              <a:rPr lang="ru-RU" dirty="0" smtClean="0"/>
              <a:t>Выбрать склад</a:t>
            </a:r>
            <a:r>
              <a:rPr lang="en-US" dirty="0" smtClean="0"/>
              <a:t> </a:t>
            </a:r>
            <a:r>
              <a:rPr lang="ru-RU" dirty="0" smtClean="0"/>
              <a:t>и дату поставки.</a:t>
            </a:r>
          </a:p>
          <a:p>
            <a:pPr marL="342900" indent="-342900">
              <a:buAutoNum type="arabicPeriod"/>
            </a:pPr>
            <a:endParaRPr lang="ru-RU" dirty="0"/>
          </a:p>
          <a:p>
            <a:pPr marL="342900" indent="-342900">
              <a:buAutoNum type="arabicPeriod"/>
            </a:pPr>
            <a:r>
              <a:rPr lang="ru-RU" dirty="0" smtClean="0"/>
              <a:t>Упаковать товар.</a:t>
            </a:r>
          </a:p>
          <a:p>
            <a:pPr marL="342900" indent="-342900">
              <a:buAutoNum type="arabicPeriod"/>
            </a:pPr>
            <a:endParaRPr lang="ru-RU" dirty="0"/>
          </a:p>
          <a:p>
            <a:pPr marL="342900" indent="-342900">
              <a:buAutoNum type="arabicPeriod"/>
            </a:pPr>
            <a:r>
              <a:rPr lang="ru-RU" dirty="0" smtClean="0"/>
              <a:t>Подготовить сопроводительные документы.</a:t>
            </a:r>
          </a:p>
          <a:p>
            <a:pPr marL="342900" indent="-342900">
              <a:buAutoNum type="arabicPeriod"/>
            </a:pPr>
            <a:endParaRPr lang="ru-RU" dirty="0"/>
          </a:p>
          <a:p>
            <a:pPr marL="342900" indent="-342900">
              <a:buAutoNum type="arabicPeriod"/>
            </a:pPr>
            <a:r>
              <a:rPr lang="ru-RU" dirty="0" smtClean="0"/>
              <a:t>Привезти товар в выбранное время и передать его на </a:t>
            </a:r>
            <a:r>
              <a:rPr lang="ru-RU" dirty="0" smtClean="0"/>
              <a:t>склад </a:t>
            </a:r>
            <a:r>
              <a:rPr lang="en-US" dirty="0" smtClean="0"/>
              <a:t>WB</a:t>
            </a:r>
            <a:r>
              <a:rPr lang="ru-RU" dirty="0" smtClean="0"/>
              <a:t>.</a:t>
            </a:r>
            <a:endParaRPr lang="ru-RU" dirty="0" smtClean="0"/>
          </a:p>
          <a:p>
            <a:pPr marL="342900" indent="-342900">
              <a:buAutoNum type="arabicPeriod"/>
            </a:pPr>
            <a:endParaRPr lang="ru-RU" dirty="0"/>
          </a:p>
          <a:p>
            <a:pPr marL="342900" indent="-342900">
              <a:buAutoNum type="arabicPeriod"/>
            </a:pPr>
            <a:endParaRPr lang="ru-RU" dirty="0" smtClean="0"/>
          </a:p>
          <a:p>
            <a:pPr marL="342900" indent="-342900">
              <a:buAutoNum type="arabicPeriod"/>
            </a:pPr>
            <a:endParaRPr lang="ru-RU" dirty="0" smtClean="0"/>
          </a:p>
          <a:p>
            <a:pPr marL="342900" indent="-342900">
              <a:buAutoNum type="arabicPeriod"/>
            </a:pP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15" y="-262793"/>
            <a:ext cx="2971799" cy="148590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087" y="6368143"/>
            <a:ext cx="489857" cy="489857"/>
          </a:xfrm>
          <a:prstGeom prst="rect">
            <a:avLst/>
          </a:prstGeom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9243E-3166-4A02-9668-FA2E3D199A49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3683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631371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ПЛЮСЫ ПЛОЩАДОК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6758" y="1452031"/>
            <a:ext cx="2331943" cy="511084"/>
          </a:xfrm>
          <a:prstGeom prst="rect">
            <a:avLst/>
          </a:prstGeom>
        </p:spPr>
      </p:pic>
      <p:pic>
        <p:nvPicPr>
          <p:cNvPr id="6" name="Объект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7575" y="1117652"/>
            <a:ext cx="2359683" cy="1179842"/>
          </a:xfrm>
        </p:spPr>
      </p:pic>
      <p:sp>
        <p:nvSpPr>
          <p:cNvPr id="7" name="TextBox 6"/>
          <p:cNvSpPr txBox="1"/>
          <p:nvPr/>
        </p:nvSpPr>
        <p:spPr>
          <a:xfrm>
            <a:off x="1577632" y="2318079"/>
            <a:ext cx="4387740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Широкие возможности продвижения</a:t>
            </a:r>
          </a:p>
          <a:p>
            <a:endParaRPr lang="ru-RU" dirty="0" smtClean="0"/>
          </a:p>
          <a:p>
            <a:r>
              <a:rPr lang="ru-RU" dirty="0" smtClean="0"/>
              <a:t>Расширенная аналитика</a:t>
            </a:r>
          </a:p>
          <a:p>
            <a:endParaRPr lang="ru-RU" dirty="0" smtClean="0"/>
          </a:p>
          <a:p>
            <a:r>
              <a:rPr lang="ru-RU" dirty="0" smtClean="0"/>
              <a:t>Возможность изменения цен на товары</a:t>
            </a:r>
          </a:p>
          <a:p>
            <a:endParaRPr lang="ru-RU" dirty="0" smtClean="0"/>
          </a:p>
          <a:p>
            <a:r>
              <a:rPr lang="ru-RU" dirty="0" smtClean="0"/>
              <a:t>Возможность работы с технологическими </a:t>
            </a:r>
          </a:p>
          <a:p>
            <a:r>
              <a:rPr lang="ru-RU" dirty="0" smtClean="0"/>
              <a:t>партнерами(бесплатно для поставщиков)</a:t>
            </a:r>
          </a:p>
          <a:p>
            <a:endParaRPr lang="ru-RU" dirty="0"/>
          </a:p>
          <a:p>
            <a:r>
              <a:rPr lang="ru-RU" dirty="0" smtClean="0"/>
              <a:t>Прозрачная система комиссий</a:t>
            </a:r>
          </a:p>
          <a:p>
            <a:endParaRPr lang="ru-RU" dirty="0"/>
          </a:p>
          <a:p>
            <a:r>
              <a:rPr lang="ru-RU" dirty="0" smtClean="0"/>
              <a:t>Дружественный интерфейс портала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7009604" y="2318079"/>
            <a:ext cx="4947060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Упрощенная регистрация</a:t>
            </a:r>
          </a:p>
          <a:p>
            <a:endParaRPr lang="ru-RU" dirty="0" smtClean="0"/>
          </a:p>
          <a:p>
            <a:r>
              <a:rPr lang="ru-RU" dirty="0" smtClean="0"/>
              <a:t>Возможность продавать </a:t>
            </a:r>
            <a:r>
              <a:rPr lang="ru-RU" dirty="0" err="1" smtClean="0"/>
              <a:t>самозанятым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Более высокие объёмы продаж</a:t>
            </a:r>
          </a:p>
          <a:p>
            <a:endParaRPr lang="ru-RU" dirty="0" smtClean="0"/>
          </a:p>
          <a:p>
            <a:r>
              <a:rPr lang="ru-RU" dirty="0" smtClean="0"/>
              <a:t>Планируется открытие склада в нашем регионе</a:t>
            </a:r>
          </a:p>
          <a:p>
            <a:endParaRPr lang="ru-RU" dirty="0" smtClean="0"/>
          </a:p>
          <a:p>
            <a:r>
              <a:rPr lang="ru-RU" dirty="0" smtClean="0"/>
              <a:t>Дольше на рынке</a:t>
            </a:r>
          </a:p>
          <a:p>
            <a:endParaRPr lang="ru-RU" dirty="0"/>
          </a:p>
          <a:p>
            <a:r>
              <a:rPr lang="ru-RU" dirty="0" smtClean="0"/>
              <a:t>Имеется пункт приема в Ярославле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087" y="6368143"/>
            <a:ext cx="489857" cy="489857"/>
          </a:xfrm>
          <a:prstGeom prst="rect">
            <a:avLst/>
          </a:prstGeom>
        </p:spPr>
      </p:pic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9243E-3166-4A02-9668-FA2E3D199A49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1697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631371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МИНУСЫ ПЛОЩАДОК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5872" y="1442612"/>
            <a:ext cx="2331943" cy="511084"/>
          </a:xfrm>
          <a:prstGeom prst="rect">
            <a:avLst/>
          </a:prstGeom>
        </p:spPr>
      </p:pic>
      <p:pic>
        <p:nvPicPr>
          <p:cNvPr id="6" name="Объект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8646" y="1108233"/>
            <a:ext cx="2359683" cy="1179842"/>
          </a:xfrm>
        </p:spPr>
      </p:pic>
      <p:sp>
        <p:nvSpPr>
          <p:cNvPr id="7" name="TextBox 6"/>
          <p:cNvSpPr txBox="1"/>
          <p:nvPr/>
        </p:nvSpPr>
        <p:spPr>
          <a:xfrm>
            <a:off x="1566746" y="2590222"/>
            <a:ext cx="4448269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Отсутствует возможность выбрать склад</a:t>
            </a:r>
          </a:p>
          <a:p>
            <a:endParaRPr lang="ru-RU" dirty="0" smtClean="0"/>
          </a:p>
          <a:p>
            <a:r>
              <a:rPr lang="ru-RU" dirty="0" smtClean="0"/>
              <a:t>Более высокая стоимость доставки товара</a:t>
            </a:r>
          </a:p>
          <a:p>
            <a:endParaRPr lang="ru-RU" dirty="0" smtClean="0"/>
          </a:p>
          <a:p>
            <a:r>
              <a:rPr lang="ru-RU" dirty="0" smtClean="0"/>
              <a:t>Меньшая аудитория</a:t>
            </a:r>
          </a:p>
          <a:p>
            <a:endParaRPr lang="ru-RU" dirty="0" smtClean="0"/>
          </a:p>
          <a:p>
            <a:r>
              <a:rPr lang="ru-RU" dirty="0" smtClean="0"/>
              <a:t>Более длительный срок выплат</a:t>
            </a:r>
          </a:p>
          <a:p>
            <a:endParaRPr lang="ru-RU" dirty="0"/>
          </a:p>
          <a:p>
            <a:r>
              <a:rPr lang="ru-RU" dirty="0" smtClean="0"/>
              <a:t>Более тщательный отбор продавцов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386690" y="2590222"/>
            <a:ext cx="3586110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Высокая конкуренция</a:t>
            </a:r>
          </a:p>
          <a:p>
            <a:endParaRPr lang="ru-RU" dirty="0" smtClean="0"/>
          </a:p>
          <a:p>
            <a:r>
              <a:rPr lang="ru-RU" dirty="0" smtClean="0"/>
              <a:t>Обязательное участие в акциях</a:t>
            </a:r>
          </a:p>
          <a:p>
            <a:endParaRPr lang="ru-RU" dirty="0" smtClean="0"/>
          </a:p>
          <a:p>
            <a:r>
              <a:rPr lang="ru-RU" dirty="0" smtClean="0"/>
              <a:t>Большие недостачи при приемке</a:t>
            </a:r>
          </a:p>
          <a:p>
            <a:endParaRPr lang="ru-RU" dirty="0" smtClean="0"/>
          </a:p>
          <a:p>
            <a:r>
              <a:rPr lang="ru-RU" dirty="0" smtClean="0"/>
              <a:t>Более сложная работа с порталом</a:t>
            </a:r>
          </a:p>
          <a:p>
            <a:endParaRPr lang="ru-RU" dirty="0" smtClean="0"/>
          </a:p>
          <a:p>
            <a:r>
              <a:rPr lang="ru-RU" dirty="0" smtClean="0"/>
              <a:t>Невозможность изменения цен </a:t>
            </a:r>
          </a:p>
          <a:p>
            <a:r>
              <a:rPr lang="ru-RU" dirty="0" smtClean="0"/>
              <a:t>более чем на 10% в неделю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087" y="6368143"/>
            <a:ext cx="489857" cy="489857"/>
          </a:xfrm>
          <a:prstGeom prst="rect">
            <a:avLst/>
          </a:prstGeom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9243E-3166-4A02-9668-FA2E3D199A49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2419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18858" y="2296886"/>
            <a:ext cx="554350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600" b="1" dirty="0" smtClean="0"/>
              <a:t>Вопросы?</a:t>
            </a:r>
            <a:endParaRPr lang="ru-RU" sz="9600" b="1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087" y="6368143"/>
            <a:ext cx="489857" cy="489857"/>
          </a:xfrm>
          <a:prstGeom prst="rect">
            <a:avLst/>
          </a:prstGeom>
        </p:spPr>
      </p:pic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9243E-3166-4A02-9668-FA2E3D199A49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5929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576943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В ЧЕМ РАЗНИЦА?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8855" y="1274201"/>
            <a:ext cx="2359683" cy="1179842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4032" y="1616684"/>
            <a:ext cx="2331943" cy="51108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567132" y="2368269"/>
            <a:ext cx="32055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/>
              <a:t>ОРГАНИЗАЦИОННО-ПРАВОВАЯ ФОРМА</a:t>
            </a:r>
            <a:endParaRPr lang="ru-RU" sz="1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414527" y="2722210"/>
            <a:ext cx="8451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ООО, ИП</a:t>
            </a:r>
            <a:endParaRPr lang="ru-RU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8262257" y="2722210"/>
            <a:ext cx="20928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ООО, ИП, </a:t>
            </a:r>
            <a:r>
              <a:rPr lang="ru-RU" sz="1400" dirty="0" err="1" smtClean="0"/>
              <a:t>Самозанятость</a:t>
            </a:r>
            <a:endParaRPr lang="ru-RU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5614150" y="3029987"/>
            <a:ext cx="11115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/>
              <a:t>КОМИССИИ</a:t>
            </a:r>
            <a:endParaRPr lang="ru-RU" sz="1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452100" y="3371555"/>
            <a:ext cx="6767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5-20%</a:t>
            </a:r>
            <a:endParaRPr lang="ru-RU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9103704" y="3371555"/>
            <a:ext cx="6755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5-18%</a:t>
            </a:r>
            <a:endParaRPr lang="ru-RU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5461544" y="3679332"/>
            <a:ext cx="14167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/>
              <a:t>СРОКИ ВЫПЛАТ</a:t>
            </a:r>
            <a:endParaRPr lang="ru-RU" sz="1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2098543" y="4033273"/>
            <a:ext cx="16141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1 РАЗ В 2 НЕДЕЛИ</a:t>
            </a:r>
            <a:endParaRPr lang="ru-RU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8750147" y="4033273"/>
            <a:ext cx="15051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1 РАЗ В НЕДЕЛЮ</a:t>
            </a:r>
            <a:endParaRPr lang="ru-RU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5464237" y="4328677"/>
            <a:ext cx="14140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/>
              <a:t>ПРОДВИЖЕНИЕ</a:t>
            </a:r>
            <a:endParaRPr lang="ru-RU" sz="14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2098543" y="4694991"/>
            <a:ext cx="2511970" cy="24622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- АКЦИИ </a:t>
            </a:r>
            <a:r>
              <a:rPr lang="en-US" sz="1400" dirty="0" smtClean="0"/>
              <a:t>OZON</a:t>
            </a:r>
            <a:endParaRPr lang="ru-RU" sz="1400" dirty="0" smtClean="0"/>
          </a:p>
          <a:p>
            <a:r>
              <a:rPr lang="ru-RU" sz="1400" dirty="0" smtClean="0"/>
              <a:t>- АКЦИИ ПРОДАВЦОВ</a:t>
            </a:r>
          </a:p>
          <a:p>
            <a:r>
              <a:rPr lang="ru-RU" sz="1400" dirty="0" smtClean="0"/>
              <a:t>- РЕКЛАМНЫЕ КАМПАНИИ</a:t>
            </a:r>
          </a:p>
          <a:p>
            <a:r>
              <a:rPr lang="ru-RU" sz="1400" dirty="0" smtClean="0"/>
              <a:t>- </a:t>
            </a:r>
            <a:r>
              <a:rPr lang="ru-RU" sz="1400" dirty="0" smtClean="0"/>
              <a:t>ЦЕНА «ДО» И «ПОСЛЕ»</a:t>
            </a:r>
            <a:endParaRPr lang="ru-RU" sz="1400" dirty="0" smtClean="0"/>
          </a:p>
          <a:p>
            <a:r>
              <a:rPr lang="ru-RU" sz="1400" dirty="0" smtClean="0"/>
              <a:t>- ВИТРИНА</a:t>
            </a:r>
          </a:p>
          <a:p>
            <a:r>
              <a:rPr lang="ru-RU" sz="1400" dirty="0" smtClean="0"/>
              <a:t>- ТОВАРНЫЕ РЕКОМЕНДАЦИИ</a:t>
            </a:r>
            <a:endParaRPr lang="ru-RU" sz="1400" dirty="0" smtClean="0"/>
          </a:p>
          <a:p>
            <a:r>
              <a:rPr lang="ru-RU" sz="1400" dirty="0" smtClean="0"/>
              <a:t>- ОТЗЫВЫ ЗА БАЛЛЫ</a:t>
            </a:r>
          </a:p>
          <a:p>
            <a:r>
              <a:rPr lang="ru-RU" sz="1400" dirty="0" smtClean="0"/>
              <a:t>- </a:t>
            </a:r>
            <a:r>
              <a:rPr lang="en-US" sz="1400" dirty="0" smtClean="0"/>
              <a:t>OZON.PREMIUM</a:t>
            </a:r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ru-RU" sz="1400" dirty="0"/>
          </a:p>
        </p:txBody>
      </p:sp>
      <p:sp>
        <p:nvSpPr>
          <p:cNvPr id="17" name="TextBox 16"/>
          <p:cNvSpPr txBox="1"/>
          <p:nvPr/>
        </p:nvSpPr>
        <p:spPr>
          <a:xfrm>
            <a:off x="8262257" y="4636454"/>
            <a:ext cx="19543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- АКЦИИ </a:t>
            </a:r>
            <a:r>
              <a:rPr lang="en-US" sz="1400" dirty="0" smtClean="0"/>
              <a:t>WB</a:t>
            </a:r>
            <a:endParaRPr lang="ru-RU" sz="1400" dirty="0" smtClean="0"/>
          </a:p>
          <a:p>
            <a:r>
              <a:rPr lang="ru-RU" sz="1400" dirty="0" smtClean="0"/>
              <a:t>- ЦЕНА «ДО» И «ПОСЛЕ»</a:t>
            </a:r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087" y="6368143"/>
            <a:ext cx="489857" cy="489857"/>
          </a:xfrm>
          <a:prstGeom prst="rect">
            <a:avLst/>
          </a:prstGeom>
        </p:spPr>
      </p:pic>
      <p:sp>
        <p:nvSpPr>
          <p:cNvPr id="19" name="Номер слайда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9243E-3166-4A02-9668-FA2E3D199A49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8755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631371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ВХОД НА </a:t>
            </a:r>
            <a:r>
              <a:rPr lang="en-US" dirty="0" smtClean="0"/>
              <a:t>OZON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371601" y="2188028"/>
            <a:ext cx="875211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dirty="0" smtClean="0"/>
              <a:t>РЕГИСТРАЦИЯ НА ПОРТАЛЕ ПОСТАВЩИКОВ </a:t>
            </a:r>
            <a:r>
              <a:rPr lang="en-US" b="1" dirty="0" smtClean="0"/>
              <a:t>SELLER.OZON.RU</a:t>
            </a:r>
            <a:r>
              <a:rPr lang="ru-RU" b="1" dirty="0" smtClean="0"/>
              <a:t> </a:t>
            </a:r>
            <a:r>
              <a:rPr lang="ru-RU" dirty="0" smtClean="0"/>
              <a:t>И</a:t>
            </a:r>
            <a:r>
              <a:rPr lang="ru-RU" b="1" dirty="0" smtClean="0"/>
              <a:t> </a:t>
            </a:r>
            <a:r>
              <a:rPr lang="ru-RU" dirty="0" smtClean="0"/>
              <a:t>ДОБАВЛЕНИЕ ИНФОРМАЦИИ О КОМПАНИИ</a:t>
            </a:r>
          </a:p>
          <a:p>
            <a:pPr marL="342900" indent="-342900">
              <a:buAutoNum type="arabicPeriod"/>
            </a:pPr>
            <a:r>
              <a:rPr lang="ru-RU" dirty="0" smtClean="0"/>
              <a:t>ПОДКЛЮЧЕНИЕ ЭДО</a:t>
            </a:r>
          </a:p>
          <a:p>
            <a:pPr marL="342900" indent="-342900">
              <a:buAutoNum type="arabicPeriod"/>
            </a:pPr>
            <a:r>
              <a:rPr lang="ru-RU" dirty="0" smtClean="0"/>
              <a:t>ДОБАВЛЕНИЕ ТОВАРОВ НА ПОРТАЛ</a:t>
            </a:r>
          </a:p>
          <a:p>
            <a:pPr marL="342900" indent="-342900">
              <a:buAutoNum type="arabicPeriod"/>
            </a:pPr>
            <a:r>
              <a:rPr lang="ru-RU" dirty="0" smtClean="0"/>
              <a:t>ОТГРУЗКА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087" y="6368143"/>
            <a:ext cx="489857" cy="489857"/>
          </a:xfrm>
          <a:prstGeom prst="rect">
            <a:avLst/>
          </a:prstGeom>
        </p:spPr>
      </p:pic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9243E-3166-4A02-9668-FA2E3D199A49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294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439886" y="87426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 smtClean="0"/>
              <a:t>РЕГИСТРАЦИЯ НА ПОРТАЛЕ ПОСТАВЩИКОВ </a:t>
            </a:r>
            <a:r>
              <a:rPr lang="ru-RU" b="1" dirty="0" smtClean="0"/>
              <a:t>SELLER.OZON.RU</a:t>
            </a:r>
            <a:endParaRPr lang="ru-RU" b="1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943" y="221667"/>
            <a:ext cx="2331943" cy="51108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199275" y="1803624"/>
            <a:ext cx="622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ООО</a:t>
            </a:r>
            <a:endParaRPr lang="ru-RU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107943" y="2455985"/>
            <a:ext cx="473768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Свидетельство ОГРН (или лист записи ЕГРЮЛ</a:t>
            </a:r>
            <a:r>
              <a:rPr lang="ru-RU" dirty="0" smtClean="0"/>
              <a:t>).</a:t>
            </a:r>
          </a:p>
          <a:p>
            <a:endParaRPr lang="ru-RU" dirty="0"/>
          </a:p>
          <a:p>
            <a:r>
              <a:rPr lang="ru-RU" dirty="0"/>
              <a:t>Свидетельство ИНН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dirty="0"/>
              <a:t>Устав компании с отметками налогового органа о регистрации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dirty="0"/>
              <a:t>Решение или приказ о назначении генерального директора.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142874" y="1803624"/>
            <a:ext cx="481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ИП</a:t>
            </a:r>
            <a:endParaRPr lang="ru-RU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943397" y="2455984"/>
            <a:ext cx="439895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Свидетельство ОГРНИП (или лист записи ЕГРИП</a:t>
            </a:r>
            <a:r>
              <a:rPr lang="ru-RU" dirty="0" smtClean="0"/>
              <a:t>).</a:t>
            </a:r>
          </a:p>
          <a:p>
            <a:endParaRPr lang="ru-RU" dirty="0"/>
          </a:p>
          <a:p>
            <a:r>
              <a:rPr lang="ru-RU" dirty="0"/>
              <a:t>Свидетельство ИНН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dirty="0"/>
              <a:t>Паспорт ИП (два разворота в одном файле — с фотографией и регистрацией).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885986" y="5561198"/>
            <a:ext cx="10746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/>
              <a:t>Если вы работаете по упрощенной </a:t>
            </a:r>
            <a:r>
              <a:rPr lang="ru-RU" sz="1600" dirty="0" smtClean="0"/>
              <a:t>системе налогообложения, то необходимо загрузить</a:t>
            </a:r>
            <a:r>
              <a:rPr lang="ru-RU" sz="1600" dirty="0"/>
              <a:t> Уведомление о переходе на УСН с отметкой налоговой инспекции или Информационное письмо, свидетельствующее о праве применения УСН (по форме № 26.2-7)</a:t>
            </a: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087" y="6368143"/>
            <a:ext cx="489857" cy="489857"/>
          </a:xfrm>
          <a:prstGeom prst="rect">
            <a:avLst/>
          </a:prstGeom>
        </p:spPr>
      </p:pic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9243E-3166-4A02-9668-FA2E3D199A49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0471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439886" y="874265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 smtClean="0"/>
              <a:t>ПОДКЛЮЧЕНИЕ ЭДО</a:t>
            </a:r>
            <a:endParaRPr lang="ru-RU" dirty="0" smtClean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943" y="221667"/>
            <a:ext cx="2331943" cy="51108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273629" y="2162966"/>
            <a:ext cx="101346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Электронный документооборот (ЭДО) нужно подключить, чтобы:</a:t>
            </a:r>
          </a:p>
          <a:p>
            <a:endParaRPr lang="ru-RU" dirty="0" smtClean="0"/>
          </a:p>
          <a:p>
            <a:r>
              <a:rPr lang="ru-RU" dirty="0" smtClean="0"/>
              <a:t>- Создавать </a:t>
            </a:r>
            <a:r>
              <a:rPr lang="ru-RU" dirty="0"/>
              <a:t>заявки на поставку.</a:t>
            </a:r>
          </a:p>
          <a:p>
            <a:r>
              <a:rPr lang="ru-RU" dirty="0" smtClean="0"/>
              <a:t>- Получать </a:t>
            </a:r>
            <a:r>
              <a:rPr lang="ru-RU" dirty="0"/>
              <a:t>закрывающие документы.</a:t>
            </a:r>
          </a:p>
          <a:p>
            <a:endParaRPr lang="ru-RU" dirty="0" smtClean="0"/>
          </a:p>
          <a:p>
            <a:r>
              <a:rPr lang="ru-RU" dirty="0" smtClean="0"/>
              <a:t>Вы </a:t>
            </a:r>
            <a:r>
              <a:rPr lang="ru-RU" dirty="0"/>
              <a:t>можете </a:t>
            </a:r>
            <a:r>
              <a:rPr lang="ru-RU" dirty="0" smtClean="0"/>
              <a:t>подключить </a:t>
            </a:r>
            <a:r>
              <a:rPr lang="ru-RU" dirty="0"/>
              <a:t>системы, с которыми </a:t>
            </a:r>
            <a:r>
              <a:rPr lang="ru-RU" dirty="0" err="1"/>
              <a:t>Ozon</a:t>
            </a:r>
            <a:r>
              <a:rPr lang="ru-RU" dirty="0"/>
              <a:t> работает напрямую — </a:t>
            </a:r>
            <a:r>
              <a:rPr lang="ru-RU" dirty="0" smtClean="0"/>
              <a:t>СФЕРА Курьер и </a:t>
            </a:r>
            <a:r>
              <a:rPr lang="ru-RU" dirty="0" err="1" smtClean="0"/>
              <a:t>Контур.Диадок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dirty="0"/>
              <a:t>Если вы уже работаете в другой системе ЭДО вы можете настроить роуминг между вашей системой и </a:t>
            </a:r>
            <a:r>
              <a:rPr lang="ru-RU" dirty="0" err="1"/>
              <a:t>Контур.Диадок</a:t>
            </a:r>
            <a:r>
              <a:rPr lang="ru-RU" dirty="0"/>
              <a:t> или СФЕРА Курьер</a:t>
            </a: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087" y="6368143"/>
            <a:ext cx="489857" cy="489857"/>
          </a:xfrm>
          <a:prstGeom prst="rect">
            <a:avLst/>
          </a:prstGeom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9243E-3166-4A02-9668-FA2E3D199A49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87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439886" y="874265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 smtClean="0"/>
              <a:t>ДОБАВЛЕНИЕ ТОВАРОВ НА ПОРТАЛ</a:t>
            </a:r>
            <a:endParaRPr lang="ru-RU" dirty="0" smtClean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943" y="221667"/>
            <a:ext cx="2331943" cy="51108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273629" y="2445994"/>
            <a:ext cx="101346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dirty="0" smtClean="0"/>
              <a:t>Добавление товаров через </a:t>
            </a:r>
            <a:r>
              <a:rPr lang="en-US" dirty="0" smtClean="0"/>
              <a:t>XLS </a:t>
            </a:r>
            <a:r>
              <a:rPr lang="ru-RU" dirty="0" smtClean="0"/>
              <a:t>шаблон.</a:t>
            </a:r>
          </a:p>
          <a:p>
            <a:pPr marL="342900" indent="-342900">
              <a:buAutoNum type="arabicPeriod"/>
            </a:pPr>
            <a:endParaRPr lang="ru-RU" dirty="0"/>
          </a:p>
          <a:p>
            <a:pPr marL="342900" indent="-342900">
              <a:buAutoNum type="arabicPeriod"/>
            </a:pPr>
            <a:r>
              <a:rPr lang="ru-RU" dirty="0" smtClean="0"/>
              <a:t>Добавление товаров по одному в личном кабинете.</a:t>
            </a:r>
          </a:p>
          <a:p>
            <a:pPr marL="342900" indent="-342900">
              <a:buAutoNum type="arabicPeriod"/>
            </a:pPr>
            <a:endParaRPr lang="ru-RU" dirty="0"/>
          </a:p>
          <a:p>
            <a:pPr marL="342900" indent="-342900">
              <a:buAutoNum type="arabicPeriod"/>
            </a:pPr>
            <a:r>
              <a:rPr lang="ru-RU" dirty="0" smtClean="0"/>
              <a:t>Добавление товаров, которые уже продаются на </a:t>
            </a:r>
            <a:r>
              <a:rPr lang="en-US" dirty="0" smtClean="0"/>
              <a:t>Ozon.ru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087" y="6368143"/>
            <a:ext cx="489857" cy="489857"/>
          </a:xfrm>
          <a:prstGeom prst="rect">
            <a:avLst/>
          </a:prstGeom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9243E-3166-4A02-9668-FA2E3D199A49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3755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439886" y="874265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 smtClean="0"/>
              <a:t>ОТГРУЗКА</a:t>
            </a:r>
            <a:endParaRPr lang="ru-RU" dirty="0" smtClean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943" y="221667"/>
            <a:ext cx="2331943" cy="51108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284514" y="1956136"/>
            <a:ext cx="101346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dirty="0" smtClean="0"/>
              <a:t>Добавить</a:t>
            </a:r>
            <a:r>
              <a:rPr lang="en-US" dirty="0" smtClean="0"/>
              <a:t> </a:t>
            </a:r>
            <a:r>
              <a:rPr lang="ru-RU" dirty="0" smtClean="0"/>
              <a:t>заявку на поставку.</a:t>
            </a:r>
          </a:p>
          <a:p>
            <a:pPr marL="342900" indent="-342900">
              <a:buAutoNum type="arabicPeriod"/>
            </a:pPr>
            <a:endParaRPr lang="ru-RU" dirty="0"/>
          </a:p>
          <a:p>
            <a:pPr marL="342900" indent="-342900">
              <a:buAutoNum type="arabicPeriod"/>
            </a:pPr>
            <a:r>
              <a:rPr lang="ru-RU" dirty="0" smtClean="0"/>
              <a:t>Сформировать и отправить УПД через систему ЭДО.</a:t>
            </a:r>
          </a:p>
          <a:p>
            <a:pPr marL="342900" indent="-342900">
              <a:buAutoNum type="arabicPeriod"/>
            </a:pPr>
            <a:endParaRPr lang="ru-RU" dirty="0"/>
          </a:p>
          <a:p>
            <a:pPr marL="342900" indent="-342900">
              <a:buAutoNum type="arabicPeriod"/>
            </a:pPr>
            <a:r>
              <a:rPr lang="ru-RU" dirty="0" smtClean="0"/>
              <a:t>Выбрать дату и время поставки.</a:t>
            </a:r>
          </a:p>
          <a:p>
            <a:pPr marL="342900" indent="-342900">
              <a:buAutoNum type="arabicPeriod"/>
            </a:pPr>
            <a:endParaRPr lang="ru-RU" dirty="0"/>
          </a:p>
          <a:p>
            <a:pPr marL="342900" indent="-342900">
              <a:buAutoNum type="arabicPeriod"/>
            </a:pPr>
            <a:r>
              <a:rPr lang="ru-RU" dirty="0" smtClean="0"/>
              <a:t>Упаковать товар.</a:t>
            </a:r>
          </a:p>
          <a:p>
            <a:pPr marL="342900" indent="-342900">
              <a:buAutoNum type="arabicPeriod"/>
            </a:pPr>
            <a:endParaRPr lang="ru-RU" dirty="0"/>
          </a:p>
          <a:p>
            <a:pPr marL="342900" indent="-342900">
              <a:buAutoNum type="arabicPeriod"/>
            </a:pPr>
            <a:r>
              <a:rPr lang="ru-RU" dirty="0" smtClean="0"/>
              <a:t>Подготовить сопроводительные документы.</a:t>
            </a:r>
          </a:p>
          <a:p>
            <a:pPr marL="342900" indent="-342900">
              <a:buAutoNum type="arabicPeriod"/>
            </a:pPr>
            <a:endParaRPr lang="ru-RU" dirty="0"/>
          </a:p>
          <a:p>
            <a:pPr marL="342900" indent="-342900">
              <a:buAutoNum type="arabicPeriod"/>
            </a:pPr>
            <a:r>
              <a:rPr lang="ru-RU" dirty="0" smtClean="0"/>
              <a:t>Привезти товар в выбранное время и передать его на </a:t>
            </a:r>
            <a:r>
              <a:rPr lang="ru-RU" dirty="0" smtClean="0"/>
              <a:t>склад </a:t>
            </a:r>
            <a:r>
              <a:rPr lang="en-US" dirty="0" err="1" smtClean="0"/>
              <a:t>Ozon</a:t>
            </a:r>
            <a:r>
              <a:rPr lang="ru-RU" dirty="0"/>
              <a:t>.</a:t>
            </a:r>
            <a:endParaRPr lang="ru-RU" dirty="0" smtClean="0"/>
          </a:p>
          <a:p>
            <a:pPr marL="342900" indent="-342900">
              <a:buAutoNum type="arabicPeriod"/>
            </a:pPr>
            <a:endParaRPr lang="ru-RU" dirty="0"/>
          </a:p>
          <a:p>
            <a:pPr marL="342900" indent="-342900">
              <a:buAutoNum type="arabicPeriod"/>
            </a:pPr>
            <a:endParaRPr lang="ru-RU" dirty="0" smtClean="0"/>
          </a:p>
          <a:p>
            <a:pPr marL="342900" indent="-342900">
              <a:buAutoNum type="arabicPeriod"/>
            </a:pPr>
            <a:endParaRPr lang="ru-RU" dirty="0" smtClean="0"/>
          </a:p>
          <a:p>
            <a:pPr marL="342900" indent="-342900">
              <a:buAutoNum type="arabicPeriod"/>
            </a:pP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087" y="6368143"/>
            <a:ext cx="489857" cy="489857"/>
          </a:xfrm>
          <a:prstGeom prst="rect">
            <a:avLst/>
          </a:prstGeom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9243E-3166-4A02-9668-FA2E3D199A49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2207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73629" y="800100"/>
            <a:ext cx="9601200" cy="6477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ВХОД НА </a:t>
            </a:r>
            <a:r>
              <a:rPr lang="en-US" dirty="0" smtClean="0"/>
              <a:t>WILDBERRIES 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273629" y="2416627"/>
            <a:ext cx="756931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ru-RU" dirty="0" smtClean="0"/>
              <a:t>РЕГИСТРАЦИЯ НА ПОРТАЛЕ ПОСТАВЩИКОВ </a:t>
            </a:r>
            <a:r>
              <a:rPr lang="en-US" b="1" dirty="0" smtClean="0"/>
              <a:t>PARTNERS.WB.RU</a:t>
            </a:r>
          </a:p>
          <a:p>
            <a:pPr marL="342900" indent="-342900">
              <a:buAutoNum type="arabicPeriod"/>
            </a:pPr>
            <a:r>
              <a:rPr lang="ru-RU" dirty="0" smtClean="0"/>
              <a:t>ДОБАВЛЕНИЕ ИНФОРМАЦИИ О КОМПАНИИ И ЗАГРУЗКА ДОКУМЕНТОВ</a:t>
            </a:r>
          </a:p>
          <a:p>
            <a:pPr marL="342900" indent="-342900">
              <a:buAutoNum type="arabicPeriod"/>
            </a:pPr>
            <a:r>
              <a:rPr lang="ru-RU" dirty="0" smtClean="0"/>
              <a:t>ДОБАВЛЕНИЕ ТОВАРОВ НА ПОРТАЛ</a:t>
            </a:r>
          </a:p>
          <a:p>
            <a:pPr marL="342900" indent="-342900">
              <a:buAutoNum type="arabicPeriod"/>
            </a:pPr>
            <a:r>
              <a:rPr lang="ru-RU" dirty="0" smtClean="0"/>
              <a:t>ОТГРУЗКА</a:t>
            </a:r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087" y="6368143"/>
            <a:ext cx="489857" cy="489857"/>
          </a:xfrm>
          <a:prstGeom prst="rect">
            <a:avLst/>
          </a:prstGeom>
        </p:spPr>
      </p:pic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9243E-3166-4A02-9668-FA2E3D199A49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4291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439886" y="874265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 smtClean="0"/>
              <a:t>РЕГИСТРАЦИЯ НА ПОРТАЛЕ ПОСТАВЩИКОВ </a:t>
            </a:r>
            <a:r>
              <a:rPr lang="en-US" b="1" dirty="0" smtClean="0"/>
              <a:t>PARTNERS.WB.RU</a:t>
            </a:r>
            <a:r>
              <a:rPr lang="ru-RU" b="1" dirty="0" smtClean="0"/>
              <a:t> </a:t>
            </a:r>
            <a:r>
              <a:rPr lang="ru-RU" dirty="0" smtClean="0"/>
              <a:t>ДОБАВЛЕНИЕ ИНФОРМАЦИИ О КОМПАНИИ И ЗАГРУЗКА ДОКУМЕНТОВ</a:t>
            </a:r>
            <a:endParaRPr lang="ru-RU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3199275" y="1803624"/>
            <a:ext cx="622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ООО</a:t>
            </a:r>
            <a:endParaRPr lang="ru-RU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107943" y="2455985"/>
            <a:ext cx="473768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Свидетельство ОГРН (или лист записи ЕГРЮЛ</a:t>
            </a:r>
            <a:r>
              <a:rPr lang="ru-RU" dirty="0" smtClean="0"/>
              <a:t>).</a:t>
            </a:r>
          </a:p>
          <a:p>
            <a:endParaRPr lang="ru-RU" dirty="0"/>
          </a:p>
          <a:p>
            <a:r>
              <a:rPr lang="ru-RU" dirty="0"/>
              <a:t>Свидетельство ИНН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dirty="0"/>
              <a:t>Устав компании с отметками налогового органа о регистрации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dirty="0"/>
              <a:t>Решение или приказ о назначении генерального директора.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142874" y="1803624"/>
            <a:ext cx="481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ИП</a:t>
            </a:r>
            <a:endParaRPr lang="ru-RU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747454" y="2477756"/>
            <a:ext cx="4398953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Свидетельство ОГРНИП (или лист записи ЕГРИП</a:t>
            </a:r>
            <a:r>
              <a:rPr lang="ru-RU" dirty="0" smtClean="0"/>
              <a:t>).</a:t>
            </a:r>
          </a:p>
          <a:p>
            <a:endParaRPr lang="ru-RU" dirty="0"/>
          </a:p>
          <a:p>
            <a:r>
              <a:rPr lang="ru-RU" dirty="0"/>
              <a:t>Свидетельство ИНН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dirty="0"/>
              <a:t>Паспорт ИП (два разворота в одном файле — с фотографией и регистрацией</a:t>
            </a:r>
            <a:r>
              <a:rPr lang="ru-RU" dirty="0" smtClean="0"/>
              <a:t>).</a:t>
            </a:r>
          </a:p>
          <a:p>
            <a:endParaRPr lang="ru-RU" dirty="0"/>
          </a:p>
          <a:p>
            <a:r>
              <a:rPr lang="ru-RU" dirty="0" smtClean="0"/>
              <a:t>Фото с разворотом паспорта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5607581" y="5324337"/>
            <a:ext cx="1760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САМОЗАНЯТЫЙ</a:t>
            </a:r>
            <a:endParaRPr lang="ru-RU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894789" y="5693669"/>
            <a:ext cx="31861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Справка о постановке на учет</a:t>
            </a:r>
          </a:p>
          <a:p>
            <a:r>
              <a:rPr lang="ru-RU" dirty="0"/>
              <a:t>С</a:t>
            </a:r>
            <a:r>
              <a:rPr lang="ru-RU" dirty="0" smtClean="0"/>
              <a:t>кан паспорта</a:t>
            </a:r>
            <a:endParaRPr lang="ru-RU" dirty="0"/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511" y="-273405"/>
            <a:ext cx="2990176" cy="1495088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087" y="6368143"/>
            <a:ext cx="489857" cy="489857"/>
          </a:xfrm>
          <a:prstGeom prst="rect">
            <a:avLst/>
          </a:prstGeom>
        </p:spPr>
      </p:pic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9243E-3166-4A02-9668-FA2E3D199A49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6854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TM10001105[[fn=Уголки]]</Template>
  <TotalTime>175</TotalTime>
  <Words>542</Words>
  <Application>Microsoft Office PowerPoint</Application>
  <PresentationFormat>Широкоэкранный</PresentationFormat>
  <Paragraphs>173</Paragraphs>
  <Slides>14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7" baseType="lpstr">
      <vt:lpstr>Calibri</vt:lpstr>
      <vt:lpstr>Franklin Gothic Book</vt:lpstr>
      <vt:lpstr>Crop</vt:lpstr>
      <vt:lpstr>Крупнейшие Маркетплейсы россии</vt:lpstr>
      <vt:lpstr>В ЧЕМ РАЗНИЦА?</vt:lpstr>
      <vt:lpstr>ВХОД НА OZON</vt:lpstr>
      <vt:lpstr>Презентация PowerPoint</vt:lpstr>
      <vt:lpstr>Презентация PowerPoint</vt:lpstr>
      <vt:lpstr>Презентация PowerPoint</vt:lpstr>
      <vt:lpstr>Презентация PowerPoint</vt:lpstr>
      <vt:lpstr>ВХОД НА WILDBERRIES </vt:lpstr>
      <vt:lpstr>Презентация PowerPoint</vt:lpstr>
      <vt:lpstr>Презентация PowerPoint</vt:lpstr>
      <vt:lpstr>Презентация PowerPoint</vt:lpstr>
      <vt:lpstr>ПЛЮСЫ ПЛОЩАДОК</vt:lpstr>
      <vt:lpstr>МИНУСЫ ПЛОЩАДОК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Крупнейшие Маркетплейсы россии</dc:title>
  <dc:creator>User</dc:creator>
  <cp:lastModifiedBy>User</cp:lastModifiedBy>
  <cp:revision>22</cp:revision>
  <dcterms:created xsi:type="dcterms:W3CDTF">2021-01-21T07:49:24Z</dcterms:created>
  <dcterms:modified xsi:type="dcterms:W3CDTF">2021-01-21T10:45:13Z</dcterms:modified>
</cp:coreProperties>
</file>